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handoutMasterIdLst>
    <p:handoutMasterId r:id="rId43"/>
  </p:handoutMasterIdLst>
  <p:sldIdLst>
    <p:sldId id="271" r:id="rId2"/>
    <p:sldId id="299" r:id="rId3"/>
    <p:sldId id="340" r:id="rId4"/>
    <p:sldId id="300" r:id="rId5"/>
    <p:sldId id="301" r:id="rId6"/>
    <p:sldId id="302" r:id="rId7"/>
    <p:sldId id="303" r:id="rId8"/>
    <p:sldId id="304" r:id="rId9"/>
    <p:sldId id="305" r:id="rId10"/>
    <p:sldId id="313" r:id="rId11"/>
    <p:sldId id="314" r:id="rId12"/>
    <p:sldId id="315" r:id="rId13"/>
    <p:sldId id="306" r:id="rId14"/>
    <p:sldId id="316" r:id="rId15"/>
    <p:sldId id="307" r:id="rId16"/>
    <p:sldId id="317" r:id="rId17"/>
    <p:sldId id="318" r:id="rId18"/>
    <p:sldId id="319" r:id="rId19"/>
    <p:sldId id="326" r:id="rId20"/>
    <p:sldId id="325" r:id="rId21"/>
    <p:sldId id="328" r:id="rId22"/>
    <p:sldId id="329" r:id="rId23"/>
    <p:sldId id="330" r:id="rId24"/>
    <p:sldId id="333" r:id="rId25"/>
    <p:sldId id="334" r:id="rId26"/>
    <p:sldId id="332" r:id="rId27"/>
    <p:sldId id="339" r:id="rId28"/>
    <p:sldId id="341" r:id="rId29"/>
    <p:sldId id="342" r:id="rId30"/>
    <p:sldId id="343" r:id="rId31"/>
    <p:sldId id="338" r:id="rId32"/>
    <p:sldId id="327" r:id="rId33"/>
    <p:sldId id="335" r:id="rId34"/>
    <p:sldId id="309" r:id="rId35"/>
    <p:sldId id="310" r:id="rId36"/>
    <p:sldId id="311" r:id="rId37"/>
    <p:sldId id="312" r:id="rId38"/>
    <p:sldId id="331" r:id="rId39"/>
    <p:sldId id="336" r:id="rId40"/>
    <p:sldId id="270" r:id="rId41"/>
  </p:sldIdLst>
  <p:sldSz cx="9144000" cy="6858000" type="screen4x3"/>
  <p:notesSz cx="6864350" cy="9996488"/>
  <p:defaultTextStyle>
    <a:defPPr>
      <a:defRPr lang="nl-NL"/>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7D"/>
    <a:srgbClr val="184587"/>
    <a:srgbClr val="3A528A"/>
    <a:srgbClr val="32558B"/>
    <a:srgbClr val="1B3E8B"/>
    <a:srgbClr val="0A3E8B"/>
    <a:srgbClr val="003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hpa0006s\ats-gzp\Productschap%20Akkerbouw%20(PA)\Fred\Werkmap\2012\granen\IGC%20graan%20productie%20en%20consumptie%202004%20tot%20en%20met%202011%20-%20januari%20201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pa0006s\ats-gzp\Productschap%20Akkerbouw%20(PA)\Fred\Werkmap\2012\granen\OECD%20-%20FAO%20graan%20productie%20en%20consumptie%20outlook.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pa0006s\ats-gzp\Productschap%20Akkerbouw%20(PA)\Fred\Diversen\BC%20granen%202013%20FK\graanbalans\graanbalans%202013-2014%20per%2024%20oktober%202013.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pa0006s\ats-gzp\Productschap%20Akkerbouw%20(PA)\Fred\Werkmap\2012\granen\EU%20graanvoorraad%20in%20weken%202012.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09971180073079"/>
          <c:y val="5.6641635073393606E-2"/>
          <c:w val="0.85742615836386793"/>
          <c:h val="0.66085946573751464"/>
        </c:manualLayout>
      </c:layout>
      <c:barChart>
        <c:barDir val="col"/>
        <c:grouping val="clustered"/>
        <c:varyColors val="0"/>
        <c:ser>
          <c:idx val="0"/>
          <c:order val="0"/>
          <c:tx>
            <c:strRef>
              <c:f>Blad1!$B$2</c:f>
              <c:strCache>
                <c:ptCount val="1"/>
                <c:pt idx="0">
                  <c:v>productie ( mil/ton)</c:v>
                </c:pt>
              </c:strCache>
            </c:strRef>
          </c:tx>
          <c:spPr>
            <a:solidFill>
              <a:srgbClr val="9999FF"/>
            </a:solidFill>
            <a:ln w="12700">
              <a:solidFill>
                <a:srgbClr val="000000"/>
              </a:solidFill>
              <a:prstDash val="solid"/>
            </a:ln>
          </c:spPr>
          <c:invertIfNegative val="0"/>
          <c:cat>
            <c:numRef>
              <c:f>Blad1!$A$3:$A$12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Blad1!$B$3:$B$12</c:f>
              <c:numCache>
                <c:formatCode>#,##0</c:formatCode>
                <c:ptCount val="10"/>
                <c:pt idx="0">
                  <c:v>1648</c:v>
                </c:pt>
                <c:pt idx="1">
                  <c:v>1604</c:v>
                </c:pt>
                <c:pt idx="2">
                  <c:v>1588</c:v>
                </c:pt>
                <c:pt idx="3">
                  <c:v>1697</c:v>
                </c:pt>
                <c:pt idx="4">
                  <c:v>1801</c:v>
                </c:pt>
                <c:pt idx="5">
                  <c:v>1799.3</c:v>
                </c:pt>
                <c:pt idx="6">
                  <c:v>1751</c:v>
                </c:pt>
                <c:pt idx="7">
                  <c:v>1851</c:v>
                </c:pt>
                <c:pt idx="8">
                  <c:v>1790</c:v>
                </c:pt>
                <c:pt idx="9">
                  <c:v>1940</c:v>
                </c:pt>
              </c:numCache>
            </c:numRef>
          </c:val>
        </c:ser>
        <c:ser>
          <c:idx val="1"/>
          <c:order val="1"/>
          <c:tx>
            <c:strRef>
              <c:f>Blad1!$C$2</c:f>
              <c:strCache>
                <c:ptCount val="1"/>
                <c:pt idx="0">
                  <c:v>consumptie (mil/ton)</c:v>
                </c:pt>
              </c:strCache>
            </c:strRef>
          </c:tx>
          <c:spPr>
            <a:solidFill>
              <a:srgbClr val="993366"/>
            </a:solidFill>
            <a:ln w="12700">
              <a:solidFill>
                <a:srgbClr val="000000"/>
              </a:solidFill>
              <a:prstDash val="solid"/>
            </a:ln>
          </c:spPr>
          <c:invertIfNegative val="0"/>
          <c:cat>
            <c:numRef>
              <c:f>Blad1!$A$3:$A$12</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Blad1!$C$3:$C$12</c:f>
              <c:numCache>
                <c:formatCode>#,##0</c:formatCode>
                <c:ptCount val="10"/>
                <c:pt idx="0">
                  <c:v>1599</c:v>
                </c:pt>
                <c:pt idx="1">
                  <c:v>1617</c:v>
                </c:pt>
                <c:pt idx="2">
                  <c:v>1629</c:v>
                </c:pt>
                <c:pt idx="3">
                  <c:v>1685</c:v>
                </c:pt>
                <c:pt idx="4">
                  <c:v>1724</c:v>
                </c:pt>
                <c:pt idx="5">
                  <c:v>1768.5</c:v>
                </c:pt>
                <c:pt idx="6">
                  <c:v>1784</c:v>
                </c:pt>
                <c:pt idx="7">
                  <c:v>1855</c:v>
                </c:pt>
                <c:pt idx="8">
                  <c:v>1819</c:v>
                </c:pt>
                <c:pt idx="9">
                  <c:v>1901</c:v>
                </c:pt>
              </c:numCache>
            </c:numRef>
          </c:val>
        </c:ser>
        <c:dLbls>
          <c:showLegendKey val="0"/>
          <c:showVal val="0"/>
          <c:showCatName val="0"/>
          <c:showSerName val="0"/>
          <c:showPercent val="0"/>
          <c:showBubbleSize val="0"/>
        </c:dLbls>
        <c:gapWidth val="150"/>
        <c:axId val="40135296"/>
        <c:axId val="40292736"/>
      </c:barChart>
      <c:catAx>
        <c:axId val="401352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hu-HU"/>
          </a:p>
        </c:txPr>
        <c:crossAx val="40292736"/>
        <c:crosses val="autoZero"/>
        <c:auto val="1"/>
        <c:lblAlgn val="ctr"/>
        <c:lblOffset val="100"/>
        <c:tickLblSkip val="1"/>
        <c:tickMarkSkip val="1"/>
        <c:noMultiLvlLbl val="0"/>
      </c:catAx>
      <c:valAx>
        <c:axId val="40292736"/>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40135296"/>
        <c:crosses val="autoZero"/>
        <c:crossBetween val="between"/>
      </c:valAx>
      <c:spPr>
        <a:gradFill>
          <a:gsLst>
            <a:gs pos="0">
              <a:srgbClr val="4F81BD">
                <a:tint val="66000"/>
                <a:satMod val="160000"/>
              </a:srgbClr>
            </a:gs>
            <a:gs pos="50000">
              <a:srgbClr val="4F81BD">
                <a:tint val="44500"/>
                <a:satMod val="160000"/>
              </a:srgbClr>
            </a:gs>
            <a:gs pos="100000">
              <a:srgbClr val="4F81BD">
                <a:tint val="23500"/>
                <a:satMod val="160000"/>
              </a:srgbClr>
            </a:gs>
          </a:gsLst>
          <a:path path="circle">
            <a:fillToRect l="100000" t="100000"/>
          </a:path>
        </a:gradFill>
      </c:spPr>
    </c:plotArea>
    <c:legend>
      <c:legendPos val="b"/>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hu-HU"/>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hu-H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448007651901479E-2"/>
          <c:y val="8.5987261146496866E-2"/>
          <c:w val="0.8839953939453038"/>
          <c:h val="0.66242038216560561"/>
        </c:manualLayout>
      </c:layout>
      <c:barChart>
        <c:barDir val="col"/>
        <c:grouping val="clustered"/>
        <c:varyColors val="0"/>
        <c:ser>
          <c:idx val="0"/>
          <c:order val="0"/>
          <c:tx>
            <c:strRef>
              <c:f>Blad1!$B$2</c:f>
              <c:strCache>
                <c:ptCount val="1"/>
                <c:pt idx="0">
                  <c:v>productie (miljoen/ton)</c:v>
                </c:pt>
              </c:strCache>
            </c:strRef>
          </c:tx>
          <c:spPr>
            <a:solidFill>
              <a:srgbClr val="9999FF"/>
            </a:solidFill>
            <a:ln w="12700">
              <a:solidFill>
                <a:srgbClr val="000000"/>
              </a:solidFill>
              <a:prstDash val="solid"/>
            </a:ln>
          </c:spPr>
          <c:invertIfNegative val="0"/>
          <c:cat>
            <c:numRef>
              <c:f>Blad1!$A$3:$A$10</c:f>
              <c:numCache>
                <c:formatCode>General</c:formatCode>
                <c:ptCount val="8"/>
                <c:pt idx="0">
                  <c:v>2003</c:v>
                </c:pt>
                <c:pt idx="1">
                  <c:v>2005</c:v>
                </c:pt>
                <c:pt idx="2">
                  <c:v>2007</c:v>
                </c:pt>
                <c:pt idx="3">
                  <c:v>2010</c:v>
                </c:pt>
                <c:pt idx="4">
                  <c:v>2012</c:v>
                </c:pt>
                <c:pt idx="5">
                  <c:v>2013</c:v>
                </c:pt>
                <c:pt idx="6">
                  <c:v>2017</c:v>
                </c:pt>
                <c:pt idx="7">
                  <c:v>2022</c:v>
                </c:pt>
              </c:numCache>
            </c:numRef>
          </c:cat>
          <c:val>
            <c:numRef>
              <c:f>Blad1!$B$3:$B$10</c:f>
              <c:numCache>
                <c:formatCode>#,##0</c:formatCode>
                <c:ptCount val="8"/>
                <c:pt idx="0">
                  <c:v>1499</c:v>
                </c:pt>
                <c:pt idx="1">
                  <c:v>1622</c:v>
                </c:pt>
                <c:pt idx="2">
                  <c:v>1777</c:v>
                </c:pt>
                <c:pt idx="3">
                  <c:v>1778</c:v>
                </c:pt>
                <c:pt idx="4">
                  <c:v>1908</c:v>
                </c:pt>
                <c:pt idx="5">
                  <c:v>1946</c:v>
                </c:pt>
                <c:pt idx="6">
                  <c:v>2020</c:v>
                </c:pt>
                <c:pt idx="7">
                  <c:v>2191.6</c:v>
                </c:pt>
              </c:numCache>
            </c:numRef>
          </c:val>
        </c:ser>
        <c:ser>
          <c:idx val="1"/>
          <c:order val="1"/>
          <c:tx>
            <c:strRef>
              <c:f>Blad1!$C$2</c:f>
              <c:strCache>
                <c:ptCount val="1"/>
                <c:pt idx="0">
                  <c:v>consumptie (miljoen/ton)</c:v>
                </c:pt>
              </c:strCache>
            </c:strRef>
          </c:tx>
          <c:spPr>
            <a:solidFill>
              <a:srgbClr val="993366"/>
            </a:solidFill>
            <a:ln w="12700">
              <a:solidFill>
                <a:srgbClr val="000000"/>
              </a:solidFill>
              <a:prstDash val="solid"/>
            </a:ln>
          </c:spPr>
          <c:invertIfNegative val="0"/>
          <c:cat>
            <c:numRef>
              <c:f>Blad1!$A$3:$A$10</c:f>
              <c:numCache>
                <c:formatCode>General</c:formatCode>
                <c:ptCount val="8"/>
                <c:pt idx="0">
                  <c:v>2003</c:v>
                </c:pt>
                <c:pt idx="1">
                  <c:v>2005</c:v>
                </c:pt>
                <c:pt idx="2">
                  <c:v>2007</c:v>
                </c:pt>
                <c:pt idx="3">
                  <c:v>2010</c:v>
                </c:pt>
                <c:pt idx="4">
                  <c:v>2012</c:v>
                </c:pt>
                <c:pt idx="5">
                  <c:v>2013</c:v>
                </c:pt>
                <c:pt idx="6">
                  <c:v>2017</c:v>
                </c:pt>
                <c:pt idx="7">
                  <c:v>2022</c:v>
                </c:pt>
              </c:numCache>
            </c:numRef>
          </c:cat>
          <c:val>
            <c:numRef>
              <c:f>Blad1!$C$3:$C$10</c:f>
              <c:numCache>
                <c:formatCode>#,##0</c:formatCode>
                <c:ptCount val="8"/>
                <c:pt idx="0">
                  <c:v>1552</c:v>
                </c:pt>
                <c:pt idx="1">
                  <c:v>1739</c:v>
                </c:pt>
                <c:pt idx="2">
                  <c:v>1709</c:v>
                </c:pt>
                <c:pt idx="3">
                  <c:v>1802</c:v>
                </c:pt>
                <c:pt idx="4">
                  <c:v>1879</c:v>
                </c:pt>
                <c:pt idx="5">
                  <c:v>1896.1</c:v>
                </c:pt>
                <c:pt idx="6">
                  <c:v>2022.7</c:v>
                </c:pt>
                <c:pt idx="7">
                  <c:v>2190.6</c:v>
                </c:pt>
              </c:numCache>
            </c:numRef>
          </c:val>
        </c:ser>
        <c:dLbls>
          <c:showLegendKey val="0"/>
          <c:showVal val="0"/>
          <c:showCatName val="0"/>
          <c:showSerName val="0"/>
          <c:showPercent val="0"/>
          <c:showBubbleSize val="0"/>
        </c:dLbls>
        <c:gapWidth val="150"/>
        <c:axId val="40303616"/>
        <c:axId val="68788992"/>
      </c:barChart>
      <c:catAx>
        <c:axId val="403036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hu-HU"/>
          </a:p>
        </c:txPr>
        <c:crossAx val="68788992"/>
        <c:crosses val="autoZero"/>
        <c:auto val="1"/>
        <c:lblAlgn val="ctr"/>
        <c:lblOffset val="100"/>
        <c:tickLblSkip val="1"/>
        <c:tickMarkSkip val="1"/>
        <c:noMultiLvlLbl val="0"/>
      </c:catAx>
      <c:valAx>
        <c:axId val="68788992"/>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hu-HU"/>
          </a:p>
        </c:txPr>
        <c:crossAx val="40303616"/>
        <c:crosses val="autoZero"/>
        <c:crossBetween val="between"/>
      </c:valAx>
      <c:spPr>
        <a:solidFill>
          <a:srgbClr val="C0C0C0"/>
        </a:solidFill>
        <a:ln w="12700">
          <a:solidFill>
            <a:srgbClr val="808080"/>
          </a:solidFill>
          <a:prstDash val="solid"/>
        </a:ln>
      </c:spPr>
    </c:plotArea>
    <c:legend>
      <c:legendPos val="b"/>
      <c:layout>
        <c:manualLayout>
          <c:xMode val="edge"/>
          <c:yMode val="edge"/>
          <c:x val="0.28047035970723938"/>
          <c:y val="0.89490445859872758"/>
          <c:w val="0.51248241546899154"/>
          <c:h val="8.2802547770700632E-2"/>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hu-HU"/>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hu-H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Blad1!$M$17:$M$21</c:f>
              <c:strCache>
                <c:ptCount val="5"/>
                <c:pt idx="0">
                  <c:v>menselijke comsumptie - 24,1%</c:v>
                </c:pt>
                <c:pt idx="1">
                  <c:v>zaad - 3,5%</c:v>
                </c:pt>
                <c:pt idx="2">
                  <c:v>industrie - 7,7%</c:v>
                </c:pt>
                <c:pt idx="3">
                  <c:v>ethanol - 3,6%</c:v>
                </c:pt>
                <c:pt idx="4">
                  <c:v>veevoeder - 60,2%</c:v>
                </c:pt>
              </c:strCache>
            </c:strRef>
          </c:cat>
          <c:val>
            <c:numRef>
              <c:f>Blad1!$L$17:$L$21</c:f>
              <c:numCache>
                <c:formatCode>0.00%</c:formatCode>
                <c:ptCount val="5"/>
                <c:pt idx="0">
                  <c:v>0.24126637554585184</c:v>
                </c:pt>
                <c:pt idx="1">
                  <c:v>3.5298398835516755E-2</c:v>
                </c:pt>
                <c:pt idx="2">
                  <c:v>7.6783114992722112E-2</c:v>
                </c:pt>
                <c:pt idx="3">
                  <c:v>3.6026200873362481E-2</c:v>
                </c:pt>
                <c:pt idx="4">
                  <c:v>0.60189228529839989</c:v>
                </c:pt>
              </c:numCache>
            </c:numRef>
          </c:val>
        </c:ser>
        <c:dLbls>
          <c:showLegendKey val="0"/>
          <c:showVal val="0"/>
          <c:showCatName val="0"/>
          <c:showSerName val="0"/>
          <c:showPercent val="0"/>
          <c:showBubbleSize val="0"/>
          <c:showLeaderLines val="1"/>
        </c:dLbls>
        <c:firstSliceAng val="0"/>
      </c:pieChart>
      <c:spPr>
        <a:solidFill>
          <a:schemeClr val="tx1">
            <a:lumMod val="65000"/>
            <a:lumOff val="35000"/>
          </a:schemeClr>
        </a:solidFill>
        <a:ln w="25400">
          <a:noFill/>
        </a:ln>
      </c:spPr>
    </c:plotArea>
    <c:legend>
      <c:legendPos val="l"/>
      <c:overlay val="0"/>
      <c:txPr>
        <a:bodyPr/>
        <a:lstStyle/>
        <a:p>
          <a:pPr>
            <a:defRPr sz="1150" baseline="0"/>
          </a:pPr>
          <a:endParaRPr lang="hu-HU"/>
        </a:p>
      </c:txPr>
    </c:legend>
    <c:plotVisOnly val="1"/>
    <c:dispBlanksAs val="zero"/>
    <c:showDLblsOverMax val="0"/>
  </c:chart>
  <c:spPr>
    <a:solidFill>
      <a:schemeClr val="bg1">
        <a:lumMod val="65000"/>
      </a:schemeClr>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97029702970295"/>
          <c:y val="5.3426248548199773E-2"/>
          <c:w val="0.8363042540474519"/>
          <c:h val="0.75261324041812006"/>
        </c:manualLayout>
      </c:layout>
      <c:barChart>
        <c:barDir val="col"/>
        <c:grouping val="clustered"/>
        <c:varyColors val="0"/>
        <c:ser>
          <c:idx val="0"/>
          <c:order val="0"/>
          <c:tx>
            <c:strRef>
              <c:f>Blad1!$B$2</c:f>
              <c:strCache>
                <c:ptCount val="1"/>
                <c:pt idx="0">
                  <c:v>EU graanvoorraad</c:v>
                </c:pt>
              </c:strCache>
            </c:strRef>
          </c:tx>
          <c:spPr>
            <a:solidFill>
              <a:srgbClr val="9999FF"/>
            </a:solidFill>
            <a:ln w="12700">
              <a:solidFill>
                <a:srgbClr val="000000"/>
              </a:solidFill>
              <a:prstDash val="solid"/>
            </a:ln>
          </c:spPr>
          <c:invertIfNegative val="0"/>
          <c:cat>
            <c:numRef>
              <c:f>Blad1!$A$3:$A$10</c:f>
              <c:numCache>
                <c:formatCode>General</c:formatCode>
                <c:ptCount val="8"/>
                <c:pt idx="0">
                  <c:v>2006</c:v>
                </c:pt>
                <c:pt idx="1">
                  <c:v>2007</c:v>
                </c:pt>
                <c:pt idx="2">
                  <c:v>2008</c:v>
                </c:pt>
                <c:pt idx="3">
                  <c:v>2009</c:v>
                </c:pt>
                <c:pt idx="4">
                  <c:v>2010</c:v>
                </c:pt>
                <c:pt idx="5">
                  <c:v>2011</c:v>
                </c:pt>
                <c:pt idx="6">
                  <c:v>2012</c:v>
                </c:pt>
                <c:pt idx="7">
                  <c:v>2013</c:v>
                </c:pt>
              </c:numCache>
            </c:numRef>
          </c:cat>
          <c:val>
            <c:numRef>
              <c:f>Blad1!$B$3:$B$10</c:f>
              <c:numCache>
                <c:formatCode>#,##0.0</c:formatCode>
                <c:ptCount val="8"/>
                <c:pt idx="0">
                  <c:v>20.9</c:v>
                </c:pt>
                <c:pt idx="1">
                  <c:v>10.200000000000001</c:v>
                </c:pt>
                <c:pt idx="2">
                  <c:v>23.5</c:v>
                </c:pt>
                <c:pt idx="3">
                  <c:v>22.5</c:v>
                </c:pt>
                <c:pt idx="4">
                  <c:v>10.4</c:v>
                </c:pt>
                <c:pt idx="5">
                  <c:v>7.1099999999999985</c:v>
                </c:pt>
                <c:pt idx="6">
                  <c:v>5.2</c:v>
                </c:pt>
                <c:pt idx="7">
                  <c:v>6.9</c:v>
                </c:pt>
              </c:numCache>
            </c:numRef>
          </c:val>
        </c:ser>
        <c:ser>
          <c:idx val="1"/>
          <c:order val="1"/>
          <c:tx>
            <c:strRef>
              <c:f>Blad1!$C$2</c:f>
              <c:strCache>
                <c:ptCount val="1"/>
                <c:pt idx="0">
                  <c:v>Wereldgraanvoorraad</c:v>
                </c:pt>
              </c:strCache>
            </c:strRef>
          </c:tx>
          <c:spPr>
            <a:solidFill>
              <a:srgbClr val="993366"/>
            </a:solidFill>
            <a:ln w="12700">
              <a:solidFill>
                <a:srgbClr val="000000"/>
              </a:solidFill>
              <a:prstDash val="solid"/>
            </a:ln>
          </c:spPr>
          <c:invertIfNegative val="0"/>
          <c:cat>
            <c:numRef>
              <c:f>Blad1!$A$3:$A$10</c:f>
              <c:numCache>
                <c:formatCode>General</c:formatCode>
                <c:ptCount val="8"/>
                <c:pt idx="0">
                  <c:v>2006</c:v>
                </c:pt>
                <c:pt idx="1">
                  <c:v>2007</c:v>
                </c:pt>
                <c:pt idx="2">
                  <c:v>2008</c:v>
                </c:pt>
                <c:pt idx="3">
                  <c:v>2009</c:v>
                </c:pt>
                <c:pt idx="4">
                  <c:v>2010</c:v>
                </c:pt>
                <c:pt idx="5">
                  <c:v>2011</c:v>
                </c:pt>
                <c:pt idx="6">
                  <c:v>2012</c:v>
                </c:pt>
                <c:pt idx="7">
                  <c:v>2013</c:v>
                </c:pt>
              </c:numCache>
            </c:numRef>
          </c:cat>
          <c:val>
            <c:numRef>
              <c:f>Blad1!$C$3:$C$10</c:f>
              <c:numCache>
                <c:formatCode>#,##0.0</c:formatCode>
                <c:ptCount val="8"/>
                <c:pt idx="0">
                  <c:v>10.1</c:v>
                </c:pt>
                <c:pt idx="1">
                  <c:v>10.7</c:v>
                </c:pt>
                <c:pt idx="2">
                  <c:v>8.6</c:v>
                </c:pt>
                <c:pt idx="3">
                  <c:v>11</c:v>
                </c:pt>
                <c:pt idx="4">
                  <c:v>11.8</c:v>
                </c:pt>
                <c:pt idx="5">
                  <c:v>10.7</c:v>
                </c:pt>
                <c:pt idx="6">
                  <c:v>9.2000000000000011</c:v>
                </c:pt>
                <c:pt idx="7">
                  <c:v>10.200000000000001</c:v>
                </c:pt>
              </c:numCache>
            </c:numRef>
          </c:val>
        </c:ser>
        <c:dLbls>
          <c:showLegendKey val="0"/>
          <c:showVal val="0"/>
          <c:showCatName val="0"/>
          <c:showSerName val="0"/>
          <c:showPercent val="0"/>
          <c:showBubbleSize val="0"/>
        </c:dLbls>
        <c:gapWidth val="150"/>
        <c:axId val="72075136"/>
        <c:axId val="72076672"/>
      </c:barChart>
      <c:catAx>
        <c:axId val="72075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72076672"/>
        <c:crosses val="autoZero"/>
        <c:auto val="1"/>
        <c:lblAlgn val="ctr"/>
        <c:lblOffset val="100"/>
        <c:tickLblSkip val="1"/>
        <c:tickMarkSkip val="1"/>
        <c:noMultiLvlLbl val="0"/>
      </c:catAx>
      <c:valAx>
        <c:axId val="72076672"/>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72075136"/>
        <c:crosses val="autoZero"/>
        <c:crossBetween val="between"/>
      </c:valAx>
      <c:spPr>
        <a:solidFill>
          <a:srgbClr val="C0C0C0"/>
        </a:solidFill>
        <a:ln w="12700">
          <a:solidFill>
            <a:srgbClr val="808080"/>
          </a:solidFill>
          <a:prstDash val="solid"/>
        </a:ln>
      </c:spPr>
    </c:plotArea>
    <c:legend>
      <c:legendPos val="b"/>
      <c:overlay val="0"/>
      <c:spPr>
        <a:solidFill>
          <a:srgbClr val="FFFFFF"/>
        </a:solidFill>
        <a:ln w="3175">
          <a:solidFill>
            <a:srgbClr val="000000"/>
          </a:solidFill>
          <a:prstDash val="solid"/>
        </a:ln>
      </c:spPr>
      <c:txPr>
        <a:bodyPr/>
        <a:lstStyle/>
        <a:p>
          <a:pPr>
            <a:defRPr sz="1410" b="0" i="0" u="none" strike="noStrike" baseline="0">
              <a:solidFill>
                <a:srgbClr val="000000"/>
              </a:solidFill>
              <a:latin typeface="Arial"/>
              <a:ea typeface="Arial"/>
              <a:cs typeface="Arial"/>
            </a:defRPr>
          </a:pPr>
          <a:endParaRPr lang="hu-HU"/>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hu-H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16067172669743E-2"/>
          <c:y val="1.9488300348000632E-2"/>
          <c:w val="0.80945402400029931"/>
          <c:h val="0.9163189329404986"/>
        </c:manualLayout>
      </c:layout>
      <c:barChart>
        <c:barDir val="col"/>
        <c:grouping val="clustered"/>
        <c:varyColors val="0"/>
        <c:ser>
          <c:idx val="0"/>
          <c:order val="0"/>
          <c:tx>
            <c:strRef>
              <c:f>Blad1!$A$24</c:f>
              <c:strCache>
                <c:ptCount val="1"/>
                <c:pt idx="0">
                  <c:v>productie</c:v>
                </c:pt>
              </c:strCache>
            </c:strRef>
          </c:tx>
          <c:invertIfNegative val="0"/>
          <c:cat>
            <c:strRef>
              <c:f>Blad1!$B$23:$E$23</c:f>
              <c:strCache>
                <c:ptCount val="4"/>
                <c:pt idx="0">
                  <c:v>2010/11</c:v>
                </c:pt>
                <c:pt idx="1">
                  <c:v>2011/12</c:v>
                </c:pt>
                <c:pt idx="2">
                  <c:v>2012/13</c:v>
                </c:pt>
                <c:pt idx="3">
                  <c:v>2013/14</c:v>
                </c:pt>
              </c:strCache>
            </c:strRef>
          </c:cat>
          <c:val>
            <c:numRef>
              <c:f>Blad1!$B$24:$E$24</c:f>
              <c:numCache>
                <c:formatCode>General</c:formatCode>
                <c:ptCount val="4"/>
                <c:pt idx="0">
                  <c:v>267</c:v>
                </c:pt>
                <c:pt idx="1">
                  <c:v>241</c:v>
                </c:pt>
                <c:pt idx="2">
                  <c:v>271</c:v>
                </c:pt>
                <c:pt idx="3">
                  <c:v>282</c:v>
                </c:pt>
              </c:numCache>
            </c:numRef>
          </c:val>
        </c:ser>
        <c:ser>
          <c:idx val="1"/>
          <c:order val="1"/>
          <c:tx>
            <c:strRef>
              <c:f>Blad1!$A$25</c:f>
              <c:strCache>
                <c:ptCount val="1"/>
                <c:pt idx="0">
                  <c:v>consumptie</c:v>
                </c:pt>
              </c:strCache>
            </c:strRef>
          </c:tx>
          <c:invertIfNegative val="0"/>
          <c:cat>
            <c:strRef>
              <c:f>Blad1!$B$23:$E$23</c:f>
              <c:strCache>
                <c:ptCount val="4"/>
                <c:pt idx="0">
                  <c:v>2010/11</c:v>
                </c:pt>
                <c:pt idx="1">
                  <c:v>2011/12</c:v>
                </c:pt>
                <c:pt idx="2">
                  <c:v>2012/13</c:v>
                </c:pt>
                <c:pt idx="3">
                  <c:v>2013/14</c:v>
                </c:pt>
              </c:strCache>
            </c:strRef>
          </c:cat>
          <c:val>
            <c:numRef>
              <c:f>Blad1!$B$25:$E$25</c:f>
              <c:numCache>
                <c:formatCode>General</c:formatCode>
                <c:ptCount val="4"/>
                <c:pt idx="0">
                  <c:v>258</c:v>
                </c:pt>
                <c:pt idx="1">
                  <c:v>254</c:v>
                </c:pt>
                <c:pt idx="2">
                  <c:v>268</c:v>
                </c:pt>
                <c:pt idx="3">
                  <c:v>279</c:v>
                </c:pt>
              </c:numCache>
            </c:numRef>
          </c:val>
        </c:ser>
        <c:dLbls>
          <c:showLegendKey val="0"/>
          <c:showVal val="0"/>
          <c:showCatName val="0"/>
          <c:showSerName val="0"/>
          <c:showPercent val="0"/>
          <c:showBubbleSize val="0"/>
        </c:dLbls>
        <c:gapWidth val="150"/>
        <c:axId val="72123904"/>
        <c:axId val="72125440"/>
      </c:barChart>
      <c:catAx>
        <c:axId val="72123904"/>
        <c:scaling>
          <c:orientation val="minMax"/>
        </c:scaling>
        <c:delete val="0"/>
        <c:axPos val="b"/>
        <c:majorTickMark val="out"/>
        <c:minorTickMark val="none"/>
        <c:tickLblPos val="nextTo"/>
        <c:crossAx val="72125440"/>
        <c:crosses val="autoZero"/>
        <c:auto val="1"/>
        <c:lblAlgn val="ctr"/>
        <c:lblOffset val="100"/>
        <c:noMultiLvlLbl val="0"/>
      </c:catAx>
      <c:valAx>
        <c:axId val="72125440"/>
        <c:scaling>
          <c:orientation val="minMax"/>
        </c:scaling>
        <c:delete val="0"/>
        <c:axPos val="l"/>
        <c:majorGridlines/>
        <c:numFmt formatCode="General" sourceLinked="1"/>
        <c:majorTickMark val="out"/>
        <c:minorTickMark val="none"/>
        <c:tickLblPos val="nextTo"/>
        <c:crossAx val="72123904"/>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DBB95-64FB-445A-A772-55D84D3FA0F0}" type="doc">
      <dgm:prSet loTypeId="urn:microsoft.com/office/officeart/2005/8/layout/hierarchy6" loCatId="hierarchy" qsTypeId="urn:microsoft.com/office/officeart/2005/8/quickstyle/simple1#5" qsCatId="simple" csTypeId="urn:microsoft.com/office/officeart/2005/8/colors/accent1_2#5" csCatId="accent1" phldr="1"/>
      <dgm:spPr/>
      <dgm:t>
        <a:bodyPr/>
        <a:lstStyle/>
        <a:p>
          <a:endParaRPr lang="nl-NL"/>
        </a:p>
      </dgm:t>
    </dgm:pt>
    <dgm:pt modelId="{D589A4A0-487A-4A4D-8B71-4C633136C94D}">
      <dgm:prSet phldrT="[Tekst]" custT="1"/>
      <dgm:spPr>
        <a:solidFill>
          <a:srgbClr val="FF3300"/>
        </a:solidFill>
      </dgm:spPr>
      <dgm:t>
        <a:bodyPr/>
        <a:lstStyle/>
        <a:p>
          <a:r>
            <a:rPr lang="en-GB" sz="1200" noProof="0" dirty="0" smtClean="0">
              <a:latin typeface="Arial" pitchFamily="34" charset="0"/>
              <a:cs typeface="Arial" pitchFamily="34" charset="0"/>
            </a:rPr>
            <a:t>Board</a:t>
          </a:r>
        </a:p>
        <a:p>
          <a:r>
            <a:rPr lang="en-GB" sz="1200" noProof="0" dirty="0" smtClean="0">
              <a:latin typeface="Arial" pitchFamily="34" charset="0"/>
              <a:cs typeface="Arial" pitchFamily="34" charset="0"/>
            </a:rPr>
            <a:t>“Het </a:t>
          </a:r>
          <a:r>
            <a:rPr lang="en-GB" sz="1200" noProof="0" dirty="0" err="1" smtClean="0">
              <a:latin typeface="Arial" pitchFamily="34" charset="0"/>
              <a:cs typeface="Arial" pitchFamily="34" charset="0"/>
            </a:rPr>
            <a:t>Comité</a:t>
          </a:r>
          <a:r>
            <a:rPr lang="en-GB" sz="1200" noProof="0" dirty="0" smtClean="0">
              <a:latin typeface="Arial" pitchFamily="34" charset="0"/>
              <a:cs typeface="Arial" pitchFamily="34" charset="0"/>
            </a:rPr>
            <a:t>”  - 8 members</a:t>
          </a:r>
        </a:p>
        <a:p>
          <a:r>
            <a:rPr lang="en-GB" sz="1200" noProof="0" dirty="0" smtClean="0">
              <a:latin typeface="Arial" pitchFamily="34" charset="0"/>
              <a:cs typeface="Arial" pitchFamily="34" charset="0"/>
            </a:rPr>
            <a:t>Secretary -  4 employees</a:t>
          </a:r>
          <a:endParaRPr lang="en-GB" sz="1200" noProof="0" dirty="0">
            <a:latin typeface="Arial" pitchFamily="34" charset="0"/>
            <a:cs typeface="Arial" pitchFamily="34" charset="0"/>
          </a:endParaRPr>
        </a:p>
      </dgm:t>
    </dgm:pt>
    <dgm:pt modelId="{31B5C5FC-E2CE-4DF7-ADFA-3BC0BEB972AC}" type="parTrans" cxnId="{994C51F3-9AE5-4837-A6E6-C2B4DB6F2403}">
      <dgm:prSet/>
      <dgm:spPr/>
      <dgm:t>
        <a:bodyPr/>
        <a:lstStyle/>
        <a:p>
          <a:endParaRPr lang="nl-NL"/>
        </a:p>
      </dgm:t>
    </dgm:pt>
    <dgm:pt modelId="{700BFA21-DA94-49DF-918C-C9C9A5BC189A}" type="sibTrans" cxnId="{994C51F3-9AE5-4837-A6E6-C2B4DB6F2403}">
      <dgm:prSet/>
      <dgm:spPr/>
      <dgm:t>
        <a:bodyPr/>
        <a:lstStyle/>
        <a:p>
          <a:endParaRPr lang="nl-NL"/>
        </a:p>
      </dgm:t>
    </dgm:pt>
    <dgm:pt modelId="{3D1E2613-E4DF-4945-9507-B6E8A8BA3C80}">
      <dgm:prSet phldrT="[Tekst]"/>
      <dgm:spPr>
        <a:solidFill>
          <a:srgbClr val="0070C0"/>
        </a:solidFill>
      </dgm:spPr>
      <dgm:t>
        <a:bodyPr/>
        <a:lstStyle/>
        <a:p>
          <a:r>
            <a:rPr lang="en-GB" noProof="0" dirty="0" smtClean="0">
              <a:latin typeface="Arial" pitchFamily="34" charset="0"/>
              <a:cs typeface="Arial" pitchFamily="34" charset="0"/>
            </a:rPr>
            <a:t>Trade Commission</a:t>
          </a:r>
          <a:endParaRPr lang="en-GB" noProof="0" dirty="0">
            <a:latin typeface="Arial" pitchFamily="34" charset="0"/>
            <a:cs typeface="Arial" pitchFamily="34" charset="0"/>
          </a:endParaRPr>
        </a:p>
      </dgm:t>
    </dgm:pt>
    <dgm:pt modelId="{1178C6B6-30FB-48E4-B1AD-B74DF8D41C80}" type="parTrans" cxnId="{7FCD2583-7D38-4D58-97BE-0410E4979844}">
      <dgm:prSet/>
      <dgm:spPr/>
      <dgm:t>
        <a:bodyPr/>
        <a:lstStyle/>
        <a:p>
          <a:endParaRPr lang="nl-NL"/>
        </a:p>
      </dgm:t>
    </dgm:pt>
    <dgm:pt modelId="{072917CE-DD76-4E8C-9B89-CD3451C9EACB}" type="sibTrans" cxnId="{7FCD2583-7D38-4D58-97BE-0410E4979844}">
      <dgm:prSet/>
      <dgm:spPr/>
      <dgm:t>
        <a:bodyPr/>
        <a:lstStyle/>
        <a:p>
          <a:endParaRPr lang="nl-NL"/>
        </a:p>
      </dgm:t>
    </dgm:pt>
    <dgm:pt modelId="{413232FF-1D92-4A08-9B68-3EADF08D1E40}">
      <dgm:prSet phldrT="[Tekst]"/>
      <dgm:spPr>
        <a:solidFill>
          <a:srgbClr val="0070C0"/>
        </a:solidFill>
      </dgm:spPr>
      <dgm:t>
        <a:bodyPr/>
        <a:lstStyle/>
        <a:p>
          <a:r>
            <a:rPr lang="en-GB" noProof="0" dirty="0" smtClean="0">
              <a:latin typeface="Arial" pitchFamily="34" charset="0"/>
              <a:cs typeface="Arial" pitchFamily="34" charset="0"/>
            </a:rPr>
            <a:t>Quality Commission</a:t>
          </a:r>
          <a:endParaRPr lang="en-GB" noProof="0" dirty="0">
            <a:latin typeface="Arial" pitchFamily="34" charset="0"/>
            <a:cs typeface="Arial" pitchFamily="34" charset="0"/>
          </a:endParaRPr>
        </a:p>
      </dgm:t>
    </dgm:pt>
    <dgm:pt modelId="{5A4C8B56-7C92-4CE3-91AA-4B0602E26D04}" type="parTrans" cxnId="{04429CBC-3235-4DAD-9F99-6B73712FF5A9}">
      <dgm:prSet/>
      <dgm:spPr/>
      <dgm:t>
        <a:bodyPr/>
        <a:lstStyle/>
        <a:p>
          <a:endParaRPr lang="nl-NL"/>
        </a:p>
      </dgm:t>
    </dgm:pt>
    <dgm:pt modelId="{C59B41FC-47FC-4098-8A47-A1949D2655FC}" type="sibTrans" cxnId="{04429CBC-3235-4DAD-9F99-6B73712FF5A9}">
      <dgm:prSet/>
      <dgm:spPr/>
      <dgm:t>
        <a:bodyPr/>
        <a:lstStyle/>
        <a:p>
          <a:endParaRPr lang="nl-NL"/>
        </a:p>
      </dgm:t>
    </dgm:pt>
    <dgm:pt modelId="{A540A3F3-4AD4-4DCB-8D1A-5CBF92072C86}">
      <dgm:prSet phldrT="[Tekst]"/>
      <dgm:spPr>
        <a:solidFill>
          <a:srgbClr val="0070C0"/>
        </a:solidFill>
      </dgm:spPr>
      <dgm:t>
        <a:bodyPr/>
        <a:lstStyle/>
        <a:p>
          <a:r>
            <a:rPr lang="en-GB" noProof="0" dirty="0" smtClean="0">
              <a:latin typeface="Arial" pitchFamily="34" charset="0"/>
              <a:cs typeface="Arial" pitchFamily="34" charset="0"/>
            </a:rPr>
            <a:t>Contracts and Arbitration Commission</a:t>
          </a:r>
          <a:endParaRPr lang="en-GB" noProof="0" dirty="0">
            <a:latin typeface="Arial" pitchFamily="34" charset="0"/>
            <a:cs typeface="Arial" pitchFamily="34" charset="0"/>
          </a:endParaRPr>
        </a:p>
      </dgm:t>
    </dgm:pt>
    <dgm:pt modelId="{5D2142B5-9DD4-4F09-AB19-D356FD6CF99D}" type="parTrans" cxnId="{4CF685F9-BD3F-49E3-AAEC-289814A07685}">
      <dgm:prSet/>
      <dgm:spPr/>
      <dgm:t>
        <a:bodyPr/>
        <a:lstStyle/>
        <a:p>
          <a:endParaRPr lang="nl-NL"/>
        </a:p>
      </dgm:t>
    </dgm:pt>
    <dgm:pt modelId="{239B112A-93DB-4ED7-B6C0-F49CFDB6CD39}" type="sibTrans" cxnId="{4CF685F9-BD3F-49E3-AAEC-289814A07685}">
      <dgm:prSet/>
      <dgm:spPr/>
      <dgm:t>
        <a:bodyPr/>
        <a:lstStyle/>
        <a:p>
          <a:endParaRPr lang="nl-NL"/>
        </a:p>
      </dgm:t>
    </dgm:pt>
    <dgm:pt modelId="{840D303E-D32F-4606-87D5-328415F06546}">
      <dgm:prSet phldrT="[Tekst]"/>
      <dgm:spPr>
        <a:solidFill>
          <a:srgbClr val="0070C0"/>
        </a:solidFill>
      </dgm:spPr>
      <dgm:t>
        <a:bodyPr/>
        <a:lstStyle/>
        <a:p>
          <a:r>
            <a:rPr lang="en-GB" noProof="0" dirty="0" smtClean="0">
              <a:latin typeface="Arial" pitchFamily="34" charset="0"/>
              <a:cs typeface="Arial" pitchFamily="34" charset="0"/>
            </a:rPr>
            <a:t>Commission </a:t>
          </a:r>
        </a:p>
        <a:p>
          <a:r>
            <a:rPr lang="en-GB" noProof="0" dirty="0" smtClean="0">
              <a:latin typeface="Arial" pitchFamily="34" charset="0"/>
              <a:cs typeface="Arial" pitchFamily="34" charset="0"/>
            </a:rPr>
            <a:t>Human Consumption and Trade</a:t>
          </a:r>
          <a:endParaRPr lang="en-GB" noProof="0" dirty="0">
            <a:latin typeface="Arial" pitchFamily="34" charset="0"/>
            <a:cs typeface="Arial" pitchFamily="34" charset="0"/>
          </a:endParaRPr>
        </a:p>
      </dgm:t>
    </dgm:pt>
    <dgm:pt modelId="{CD59272A-8E73-4B39-A7D6-926955A31B61}" type="parTrans" cxnId="{33113B56-765C-464C-A372-6F14C6A30D08}">
      <dgm:prSet/>
      <dgm:spPr/>
      <dgm:t>
        <a:bodyPr/>
        <a:lstStyle/>
        <a:p>
          <a:endParaRPr lang="en-GB"/>
        </a:p>
      </dgm:t>
    </dgm:pt>
    <dgm:pt modelId="{1258FC4C-B098-4A73-8E2B-0F27EF96A653}" type="sibTrans" cxnId="{33113B56-765C-464C-A372-6F14C6A30D08}">
      <dgm:prSet/>
      <dgm:spPr/>
      <dgm:t>
        <a:bodyPr/>
        <a:lstStyle/>
        <a:p>
          <a:endParaRPr lang="en-GB"/>
        </a:p>
      </dgm:t>
    </dgm:pt>
    <dgm:pt modelId="{F825B2D1-0530-4BDB-9706-77EBB6318D3C}">
      <dgm:prSet phldrT="[Tekst]"/>
      <dgm:spPr/>
      <dgm:t>
        <a:bodyPr/>
        <a:lstStyle/>
        <a:p>
          <a:r>
            <a:rPr lang="en-GB" noProof="0" dirty="0" smtClean="0">
              <a:latin typeface="Arial" pitchFamily="34" charset="0"/>
              <a:cs typeface="Arial" pitchFamily="34" charset="0"/>
            </a:rPr>
            <a:t>CNGD </a:t>
          </a:r>
          <a:endParaRPr lang="en-GB" noProof="0" dirty="0">
            <a:latin typeface="Arial" pitchFamily="34" charset="0"/>
            <a:cs typeface="Arial" pitchFamily="34" charset="0"/>
          </a:endParaRPr>
        </a:p>
      </dgm:t>
    </dgm:pt>
    <dgm:pt modelId="{D97AEC37-4E7C-4E0F-9A8B-B0BC48418E9A}" type="parTrans" cxnId="{79027883-331B-4668-8F2C-0EA93717735D}">
      <dgm:prSet/>
      <dgm:spPr/>
      <dgm:t>
        <a:bodyPr/>
        <a:lstStyle/>
        <a:p>
          <a:endParaRPr lang="en-GB"/>
        </a:p>
      </dgm:t>
    </dgm:pt>
    <dgm:pt modelId="{6FE2555C-965A-41D7-BD5E-F4223D307E39}" type="sibTrans" cxnId="{79027883-331B-4668-8F2C-0EA93717735D}">
      <dgm:prSet/>
      <dgm:spPr/>
      <dgm:t>
        <a:bodyPr/>
        <a:lstStyle/>
        <a:p>
          <a:endParaRPr lang="en-GB"/>
        </a:p>
      </dgm:t>
    </dgm:pt>
    <dgm:pt modelId="{BAFCF570-5C2A-4824-BB0C-EC6F1951183F}">
      <dgm:prSet phldrT="[Tekst]"/>
      <dgm:spPr/>
      <dgm:t>
        <a:bodyPr/>
        <a:lstStyle/>
        <a:p>
          <a:r>
            <a:rPr lang="en-GB" noProof="0" smtClean="0">
              <a:latin typeface="Arial" pitchFamily="34" charset="0"/>
              <a:cs typeface="Arial" pitchFamily="34" charset="0"/>
            </a:rPr>
            <a:t>DNV</a:t>
          </a:r>
          <a:endParaRPr lang="en-GB" noProof="0">
            <a:latin typeface="Arial" pitchFamily="34" charset="0"/>
            <a:cs typeface="Arial" pitchFamily="34" charset="0"/>
          </a:endParaRPr>
        </a:p>
      </dgm:t>
    </dgm:pt>
    <dgm:pt modelId="{698AA622-1A0B-4C3E-B86D-316D171170A0}" type="parTrans" cxnId="{5C3DCDAB-4132-4279-B8B0-77E2B6BAC1F2}">
      <dgm:prSet/>
      <dgm:spPr/>
      <dgm:t>
        <a:bodyPr/>
        <a:lstStyle/>
        <a:p>
          <a:endParaRPr lang="en-GB"/>
        </a:p>
      </dgm:t>
    </dgm:pt>
    <dgm:pt modelId="{F607C103-38A9-4445-B122-D81F7A861097}" type="sibTrans" cxnId="{5C3DCDAB-4132-4279-B8B0-77E2B6BAC1F2}">
      <dgm:prSet/>
      <dgm:spPr/>
      <dgm:t>
        <a:bodyPr/>
        <a:lstStyle/>
        <a:p>
          <a:endParaRPr lang="en-GB"/>
        </a:p>
      </dgm:t>
    </dgm:pt>
    <dgm:pt modelId="{FAD4ABB7-BD14-47C3-B939-2F512B21B262}">
      <dgm:prSet phldrT="[Tekst]"/>
      <dgm:spPr/>
      <dgm:t>
        <a:bodyPr/>
        <a:lstStyle/>
        <a:p>
          <a:r>
            <a:rPr lang="en-GB" noProof="0" dirty="0" smtClean="0">
              <a:latin typeface="Arial" pitchFamily="34" charset="0"/>
              <a:cs typeface="Arial" pitchFamily="34" charset="0"/>
            </a:rPr>
            <a:t>GAFTA</a:t>
          </a:r>
          <a:endParaRPr lang="en-GB" noProof="0" dirty="0">
            <a:latin typeface="Arial" pitchFamily="34" charset="0"/>
            <a:cs typeface="Arial" pitchFamily="34" charset="0"/>
          </a:endParaRPr>
        </a:p>
      </dgm:t>
    </dgm:pt>
    <dgm:pt modelId="{8429FAA8-65A3-4A3B-8B5B-5A4D971D508F}" type="parTrans" cxnId="{CEFA4087-F535-4D54-B46E-97EE24B6C211}">
      <dgm:prSet/>
      <dgm:spPr/>
      <dgm:t>
        <a:bodyPr/>
        <a:lstStyle/>
        <a:p>
          <a:endParaRPr lang="en-GB"/>
        </a:p>
      </dgm:t>
    </dgm:pt>
    <dgm:pt modelId="{B09B1398-5714-4521-BB46-5952A6D8C538}" type="sibTrans" cxnId="{CEFA4087-F535-4D54-B46E-97EE24B6C211}">
      <dgm:prSet/>
      <dgm:spPr/>
      <dgm:t>
        <a:bodyPr/>
        <a:lstStyle/>
        <a:p>
          <a:endParaRPr lang="en-GB"/>
        </a:p>
      </dgm:t>
    </dgm:pt>
    <dgm:pt modelId="{4555B62D-40E1-45A2-B5A4-DB0E0AB8DF1A}">
      <dgm:prSet phldrT="[Tekst]"/>
      <dgm:spPr/>
      <dgm:t>
        <a:bodyPr/>
        <a:lstStyle/>
        <a:p>
          <a:r>
            <a:rPr lang="en-GB" noProof="0" smtClean="0">
              <a:latin typeface="Arial" pitchFamily="34" charset="0"/>
              <a:cs typeface="Arial" pitchFamily="34" charset="0"/>
            </a:rPr>
            <a:t>GZP</a:t>
          </a:r>
          <a:endParaRPr lang="en-GB" noProof="0">
            <a:latin typeface="Arial" pitchFamily="34" charset="0"/>
            <a:cs typeface="Arial" pitchFamily="34" charset="0"/>
          </a:endParaRPr>
        </a:p>
      </dgm:t>
    </dgm:pt>
    <dgm:pt modelId="{7F78D644-B4D5-4E1E-B591-C77754FC79DF}" type="parTrans" cxnId="{221E4FE5-469D-4682-B98C-765052434F55}">
      <dgm:prSet/>
      <dgm:spPr/>
      <dgm:t>
        <a:bodyPr/>
        <a:lstStyle/>
        <a:p>
          <a:endParaRPr lang="en-GB"/>
        </a:p>
      </dgm:t>
    </dgm:pt>
    <dgm:pt modelId="{CF0F739D-E92A-49C4-9C31-F1981618E48A}" type="sibTrans" cxnId="{221E4FE5-469D-4682-B98C-765052434F55}">
      <dgm:prSet/>
      <dgm:spPr/>
      <dgm:t>
        <a:bodyPr/>
        <a:lstStyle/>
        <a:p>
          <a:endParaRPr lang="en-GB"/>
        </a:p>
      </dgm:t>
    </dgm:pt>
    <dgm:pt modelId="{AEC1B7A6-902A-4ADC-8D6D-6B571AEE9488}">
      <dgm:prSet/>
      <dgm:spPr>
        <a:solidFill>
          <a:srgbClr val="0070C0"/>
        </a:solidFill>
      </dgm:spPr>
      <dgm:t>
        <a:bodyPr/>
        <a:lstStyle/>
        <a:p>
          <a:r>
            <a:rPr lang="en-GB" dirty="0" smtClean="0">
              <a:latin typeface="Arial" pitchFamily="34" charset="0"/>
              <a:cs typeface="Arial" pitchFamily="34" charset="0"/>
            </a:rPr>
            <a:t>Logistics Commission</a:t>
          </a:r>
          <a:endParaRPr lang="en-GB" dirty="0">
            <a:latin typeface="Arial" pitchFamily="34" charset="0"/>
            <a:cs typeface="Arial" pitchFamily="34" charset="0"/>
          </a:endParaRPr>
        </a:p>
      </dgm:t>
    </dgm:pt>
    <dgm:pt modelId="{BF2164D7-907E-4FF7-8194-7C57AF080485}" type="parTrans" cxnId="{8999BCFB-A5F8-4CEB-8478-7532FA13871A}">
      <dgm:prSet/>
      <dgm:spPr/>
      <dgm:t>
        <a:bodyPr/>
        <a:lstStyle/>
        <a:p>
          <a:endParaRPr lang="en-GB"/>
        </a:p>
      </dgm:t>
    </dgm:pt>
    <dgm:pt modelId="{D8A90A68-D245-48B2-B144-84F4FAED995B}" type="sibTrans" cxnId="{8999BCFB-A5F8-4CEB-8478-7532FA13871A}">
      <dgm:prSet/>
      <dgm:spPr/>
      <dgm:t>
        <a:bodyPr/>
        <a:lstStyle/>
        <a:p>
          <a:endParaRPr lang="en-GB"/>
        </a:p>
      </dgm:t>
    </dgm:pt>
    <dgm:pt modelId="{016150C1-1FEA-48C2-B7E8-186F908A27BC}" type="pres">
      <dgm:prSet presAssocID="{A63DBB95-64FB-445A-A772-55D84D3FA0F0}" presName="mainComposite" presStyleCnt="0">
        <dgm:presLayoutVars>
          <dgm:chPref val="1"/>
          <dgm:dir/>
          <dgm:animOne val="branch"/>
          <dgm:animLvl val="lvl"/>
          <dgm:resizeHandles val="exact"/>
        </dgm:presLayoutVars>
      </dgm:prSet>
      <dgm:spPr/>
      <dgm:t>
        <a:bodyPr/>
        <a:lstStyle/>
        <a:p>
          <a:endParaRPr lang="en-GB"/>
        </a:p>
      </dgm:t>
    </dgm:pt>
    <dgm:pt modelId="{4D32E5FE-EEB0-4DFA-8EB0-E9124F87FF64}" type="pres">
      <dgm:prSet presAssocID="{A63DBB95-64FB-445A-A772-55D84D3FA0F0}" presName="hierFlow" presStyleCnt="0"/>
      <dgm:spPr/>
    </dgm:pt>
    <dgm:pt modelId="{16913E7D-5F10-4162-BF07-D71DE8D70057}" type="pres">
      <dgm:prSet presAssocID="{A63DBB95-64FB-445A-A772-55D84D3FA0F0}" presName="hierChild1" presStyleCnt="0">
        <dgm:presLayoutVars>
          <dgm:chPref val="1"/>
          <dgm:animOne val="branch"/>
          <dgm:animLvl val="lvl"/>
        </dgm:presLayoutVars>
      </dgm:prSet>
      <dgm:spPr/>
    </dgm:pt>
    <dgm:pt modelId="{B7B1BD27-67C3-467F-A5E9-3AEE5E15319E}" type="pres">
      <dgm:prSet presAssocID="{D589A4A0-487A-4A4D-8B71-4C633136C94D}" presName="Name14" presStyleCnt="0"/>
      <dgm:spPr/>
    </dgm:pt>
    <dgm:pt modelId="{81A4EBFF-F65D-40CC-B4E9-2DD2B45CAD3B}" type="pres">
      <dgm:prSet presAssocID="{D589A4A0-487A-4A4D-8B71-4C633136C94D}" presName="level1Shape" presStyleLbl="node0" presStyleIdx="0" presStyleCnt="1" custScaleX="321385">
        <dgm:presLayoutVars>
          <dgm:chPref val="3"/>
        </dgm:presLayoutVars>
      </dgm:prSet>
      <dgm:spPr/>
      <dgm:t>
        <a:bodyPr/>
        <a:lstStyle/>
        <a:p>
          <a:endParaRPr lang="en-GB"/>
        </a:p>
      </dgm:t>
    </dgm:pt>
    <dgm:pt modelId="{635B73DF-09A6-42B1-BF71-7355EF2558C0}" type="pres">
      <dgm:prSet presAssocID="{D589A4A0-487A-4A4D-8B71-4C633136C94D}" presName="hierChild2" presStyleCnt="0"/>
      <dgm:spPr/>
    </dgm:pt>
    <dgm:pt modelId="{E18EEF5B-8CC4-491C-BE6B-0C39D2583F73}" type="pres">
      <dgm:prSet presAssocID="{1178C6B6-30FB-48E4-B1AD-B74DF8D41C80}" presName="Name19" presStyleLbl="parChTrans1D2" presStyleIdx="0" presStyleCnt="5"/>
      <dgm:spPr/>
      <dgm:t>
        <a:bodyPr/>
        <a:lstStyle/>
        <a:p>
          <a:endParaRPr lang="en-GB"/>
        </a:p>
      </dgm:t>
    </dgm:pt>
    <dgm:pt modelId="{0319E4C7-567C-4012-880D-E345C609225D}" type="pres">
      <dgm:prSet presAssocID="{3D1E2613-E4DF-4945-9507-B6E8A8BA3C80}" presName="Name21" presStyleCnt="0"/>
      <dgm:spPr/>
    </dgm:pt>
    <dgm:pt modelId="{55663258-E807-4A2F-A2D8-2C7192FB4CA7}" type="pres">
      <dgm:prSet presAssocID="{3D1E2613-E4DF-4945-9507-B6E8A8BA3C80}" presName="level2Shape" presStyleLbl="node2" presStyleIdx="0" presStyleCnt="5"/>
      <dgm:spPr/>
      <dgm:t>
        <a:bodyPr/>
        <a:lstStyle/>
        <a:p>
          <a:endParaRPr lang="en-GB"/>
        </a:p>
      </dgm:t>
    </dgm:pt>
    <dgm:pt modelId="{C4ADAB9F-210F-42D8-A346-793B9EB6B658}" type="pres">
      <dgm:prSet presAssocID="{3D1E2613-E4DF-4945-9507-B6E8A8BA3C80}" presName="hierChild3" presStyleCnt="0"/>
      <dgm:spPr/>
    </dgm:pt>
    <dgm:pt modelId="{597F5269-5C2C-4801-943C-0AFE8F986AFF}" type="pres">
      <dgm:prSet presAssocID="{5A4C8B56-7C92-4CE3-91AA-4B0602E26D04}" presName="Name19" presStyleLbl="parChTrans1D2" presStyleIdx="1" presStyleCnt="5"/>
      <dgm:spPr/>
      <dgm:t>
        <a:bodyPr/>
        <a:lstStyle/>
        <a:p>
          <a:endParaRPr lang="en-GB"/>
        </a:p>
      </dgm:t>
    </dgm:pt>
    <dgm:pt modelId="{25124E86-B85D-4553-BE7A-C0ED9C24F1E4}" type="pres">
      <dgm:prSet presAssocID="{413232FF-1D92-4A08-9B68-3EADF08D1E40}" presName="Name21" presStyleCnt="0"/>
      <dgm:spPr/>
    </dgm:pt>
    <dgm:pt modelId="{B70BC923-DE60-497C-8CD4-6AC26D532A9A}" type="pres">
      <dgm:prSet presAssocID="{413232FF-1D92-4A08-9B68-3EADF08D1E40}" presName="level2Shape" presStyleLbl="node2" presStyleIdx="1" presStyleCnt="5"/>
      <dgm:spPr/>
      <dgm:t>
        <a:bodyPr/>
        <a:lstStyle/>
        <a:p>
          <a:endParaRPr lang="en-GB"/>
        </a:p>
      </dgm:t>
    </dgm:pt>
    <dgm:pt modelId="{39E2E22D-521F-427B-9832-7B95EE4E5CED}" type="pres">
      <dgm:prSet presAssocID="{413232FF-1D92-4A08-9B68-3EADF08D1E40}" presName="hierChild3" presStyleCnt="0"/>
      <dgm:spPr/>
    </dgm:pt>
    <dgm:pt modelId="{5F30647F-295B-4889-81E4-9114E3C62D0E}" type="pres">
      <dgm:prSet presAssocID="{5D2142B5-9DD4-4F09-AB19-D356FD6CF99D}" presName="Name19" presStyleLbl="parChTrans1D2" presStyleIdx="2" presStyleCnt="5"/>
      <dgm:spPr/>
      <dgm:t>
        <a:bodyPr/>
        <a:lstStyle/>
        <a:p>
          <a:endParaRPr lang="en-GB"/>
        </a:p>
      </dgm:t>
    </dgm:pt>
    <dgm:pt modelId="{14E332DC-207E-44AC-80BA-7D0942139986}" type="pres">
      <dgm:prSet presAssocID="{A540A3F3-4AD4-4DCB-8D1A-5CBF92072C86}" presName="Name21" presStyleCnt="0"/>
      <dgm:spPr/>
    </dgm:pt>
    <dgm:pt modelId="{EBB4C5AD-9A6F-40E1-94B3-159BDFB8F6CF}" type="pres">
      <dgm:prSet presAssocID="{A540A3F3-4AD4-4DCB-8D1A-5CBF92072C86}" presName="level2Shape" presStyleLbl="node2" presStyleIdx="2" presStyleCnt="5"/>
      <dgm:spPr/>
      <dgm:t>
        <a:bodyPr/>
        <a:lstStyle/>
        <a:p>
          <a:endParaRPr lang="en-GB"/>
        </a:p>
      </dgm:t>
    </dgm:pt>
    <dgm:pt modelId="{108A8304-B3DE-40D4-B948-D7FA6D1F43D7}" type="pres">
      <dgm:prSet presAssocID="{A540A3F3-4AD4-4DCB-8D1A-5CBF92072C86}" presName="hierChild3" presStyleCnt="0"/>
      <dgm:spPr/>
    </dgm:pt>
    <dgm:pt modelId="{65406B97-7C66-449E-AA40-C14B2DACB6D3}" type="pres">
      <dgm:prSet presAssocID="{D97AEC37-4E7C-4E0F-9A8B-B0BC48418E9A}" presName="Name19" presStyleLbl="parChTrans1D3" presStyleIdx="0" presStyleCnt="4"/>
      <dgm:spPr/>
      <dgm:t>
        <a:bodyPr/>
        <a:lstStyle/>
        <a:p>
          <a:endParaRPr lang="en-GB"/>
        </a:p>
      </dgm:t>
    </dgm:pt>
    <dgm:pt modelId="{0058F1A6-5056-4121-B568-65544C742786}" type="pres">
      <dgm:prSet presAssocID="{F825B2D1-0530-4BDB-9706-77EBB6318D3C}" presName="Name21" presStyleCnt="0"/>
      <dgm:spPr/>
    </dgm:pt>
    <dgm:pt modelId="{1ECC9EA1-D243-4E88-B3D5-B1BDC605587C}" type="pres">
      <dgm:prSet presAssocID="{F825B2D1-0530-4BDB-9706-77EBB6318D3C}" presName="level2Shape" presStyleLbl="node3" presStyleIdx="0" presStyleCnt="4"/>
      <dgm:spPr/>
      <dgm:t>
        <a:bodyPr/>
        <a:lstStyle/>
        <a:p>
          <a:endParaRPr lang="en-GB"/>
        </a:p>
      </dgm:t>
    </dgm:pt>
    <dgm:pt modelId="{2078A94A-02D2-44A6-9685-2BE666098E87}" type="pres">
      <dgm:prSet presAssocID="{F825B2D1-0530-4BDB-9706-77EBB6318D3C}" presName="hierChild3" presStyleCnt="0"/>
      <dgm:spPr/>
    </dgm:pt>
    <dgm:pt modelId="{EA6A160C-51BC-4680-9450-F2ABA45286DE}" type="pres">
      <dgm:prSet presAssocID="{698AA622-1A0B-4C3E-B86D-316D171170A0}" presName="Name19" presStyleLbl="parChTrans1D3" presStyleIdx="1" presStyleCnt="4"/>
      <dgm:spPr/>
      <dgm:t>
        <a:bodyPr/>
        <a:lstStyle/>
        <a:p>
          <a:endParaRPr lang="en-GB"/>
        </a:p>
      </dgm:t>
    </dgm:pt>
    <dgm:pt modelId="{D12D9A16-E9F5-4C00-84AB-ED9A82738C36}" type="pres">
      <dgm:prSet presAssocID="{BAFCF570-5C2A-4824-BB0C-EC6F1951183F}" presName="Name21" presStyleCnt="0"/>
      <dgm:spPr/>
    </dgm:pt>
    <dgm:pt modelId="{89C4C154-7397-4B07-9AE3-E616EA072A02}" type="pres">
      <dgm:prSet presAssocID="{BAFCF570-5C2A-4824-BB0C-EC6F1951183F}" presName="level2Shape" presStyleLbl="node3" presStyleIdx="1" presStyleCnt="4"/>
      <dgm:spPr/>
      <dgm:t>
        <a:bodyPr/>
        <a:lstStyle/>
        <a:p>
          <a:endParaRPr lang="en-GB"/>
        </a:p>
      </dgm:t>
    </dgm:pt>
    <dgm:pt modelId="{84B7C5B0-7820-4013-A24C-7344E7C13028}" type="pres">
      <dgm:prSet presAssocID="{BAFCF570-5C2A-4824-BB0C-EC6F1951183F}" presName="hierChild3" presStyleCnt="0"/>
      <dgm:spPr/>
    </dgm:pt>
    <dgm:pt modelId="{34E096FF-5D52-4A6F-9579-0A5DBAE4A0A6}" type="pres">
      <dgm:prSet presAssocID="{8429FAA8-65A3-4A3B-8B5B-5A4D971D508F}" presName="Name19" presStyleLbl="parChTrans1D3" presStyleIdx="2" presStyleCnt="4"/>
      <dgm:spPr/>
      <dgm:t>
        <a:bodyPr/>
        <a:lstStyle/>
        <a:p>
          <a:endParaRPr lang="en-GB"/>
        </a:p>
      </dgm:t>
    </dgm:pt>
    <dgm:pt modelId="{1DCD9952-4C81-4C02-AB1E-C1AAE9EA4F83}" type="pres">
      <dgm:prSet presAssocID="{FAD4ABB7-BD14-47C3-B939-2F512B21B262}" presName="Name21" presStyleCnt="0"/>
      <dgm:spPr/>
    </dgm:pt>
    <dgm:pt modelId="{395AA14C-8168-4A21-8E08-6C114CE759D5}" type="pres">
      <dgm:prSet presAssocID="{FAD4ABB7-BD14-47C3-B939-2F512B21B262}" presName="level2Shape" presStyleLbl="node3" presStyleIdx="2" presStyleCnt="4"/>
      <dgm:spPr/>
      <dgm:t>
        <a:bodyPr/>
        <a:lstStyle/>
        <a:p>
          <a:endParaRPr lang="en-GB"/>
        </a:p>
      </dgm:t>
    </dgm:pt>
    <dgm:pt modelId="{540D82FC-4876-43DB-BD9A-303820ED5151}" type="pres">
      <dgm:prSet presAssocID="{FAD4ABB7-BD14-47C3-B939-2F512B21B262}" presName="hierChild3" presStyleCnt="0"/>
      <dgm:spPr/>
    </dgm:pt>
    <dgm:pt modelId="{9EE31F29-7474-46A8-B0C0-8ECA4FF1A231}" type="pres">
      <dgm:prSet presAssocID="{7F78D644-B4D5-4E1E-B591-C77754FC79DF}" presName="Name19" presStyleLbl="parChTrans1D3" presStyleIdx="3" presStyleCnt="4"/>
      <dgm:spPr/>
      <dgm:t>
        <a:bodyPr/>
        <a:lstStyle/>
        <a:p>
          <a:endParaRPr lang="en-GB"/>
        </a:p>
      </dgm:t>
    </dgm:pt>
    <dgm:pt modelId="{7D4DBB2A-875A-4996-A241-FD961A32A66C}" type="pres">
      <dgm:prSet presAssocID="{4555B62D-40E1-45A2-B5A4-DB0E0AB8DF1A}" presName="Name21" presStyleCnt="0"/>
      <dgm:spPr/>
    </dgm:pt>
    <dgm:pt modelId="{D919BD86-24A0-480A-B689-709A4C83C6D3}" type="pres">
      <dgm:prSet presAssocID="{4555B62D-40E1-45A2-B5A4-DB0E0AB8DF1A}" presName="level2Shape" presStyleLbl="node3" presStyleIdx="3" presStyleCnt="4"/>
      <dgm:spPr/>
      <dgm:t>
        <a:bodyPr/>
        <a:lstStyle/>
        <a:p>
          <a:endParaRPr lang="en-GB"/>
        </a:p>
      </dgm:t>
    </dgm:pt>
    <dgm:pt modelId="{EB9DD011-C113-40F2-B260-0288F0357CF3}" type="pres">
      <dgm:prSet presAssocID="{4555B62D-40E1-45A2-B5A4-DB0E0AB8DF1A}" presName="hierChild3" presStyleCnt="0"/>
      <dgm:spPr/>
    </dgm:pt>
    <dgm:pt modelId="{61064964-0081-4EA9-ACB5-048D6AA4EB79}" type="pres">
      <dgm:prSet presAssocID="{CD59272A-8E73-4B39-A7D6-926955A31B61}" presName="Name19" presStyleLbl="parChTrans1D2" presStyleIdx="3" presStyleCnt="5"/>
      <dgm:spPr/>
      <dgm:t>
        <a:bodyPr/>
        <a:lstStyle/>
        <a:p>
          <a:endParaRPr lang="en-GB"/>
        </a:p>
      </dgm:t>
    </dgm:pt>
    <dgm:pt modelId="{EC70A9DA-024A-443F-8732-DD21957A0BC7}" type="pres">
      <dgm:prSet presAssocID="{840D303E-D32F-4606-87D5-328415F06546}" presName="Name21" presStyleCnt="0"/>
      <dgm:spPr/>
    </dgm:pt>
    <dgm:pt modelId="{14BB50F2-5876-4DD2-8494-AAF0A223895F}" type="pres">
      <dgm:prSet presAssocID="{840D303E-D32F-4606-87D5-328415F06546}" presName="level2Shape" presStyleLbl="node2" presStyleIdx="3" presStyleCnt="5"/>
      <dgm:spPr/>
      <dgm:t>
        <a:bodyPr/>
        <a:lstStyle/>
        <a:p>
          <a:endParaRPr lang="en-GB"/>
        </a:p>
      </dgm:t>
    </dgm:pt>
    <dgm:pt modelId="{90BDA557-A992-4588-9D6E-394C02553172}" type="pres">
      <dgm:prSet presAssocID="{840D303E-D32F-4606-87D5-328415F06546}" presName="hierChild3" presStyleCnt="0"/>
      <dgm:spPr/>
    </dgm:pt>
    <dgm:pt modelId="{4C2D8B4D-0F9B-4C1B-9772-CA0DF978DB62}" type="pres">
      <dgm:prSet presAssocID="{BF2164D7-907E-4FF7-8194-7C57AF080485}" presName="Name19" presStyleLbl="parChTrans1D2" presStyleIdx="4" presStyleCnt="5"/>
      <dgm:spPr/>
      <dgm:t>
        <a:bodyPr/>
        <a:lstStyle/>
        <a:p>
          <a:endParaRPr lang="en-GB"/>
        </a:p>
      </dgm:t>
    </dgm:pt>
    <dgm:pt modelId="{5CE1F521-1E3C-4FED-A587-40E6D21F652C}" type="pres">
      <dgm:prSet presAssocID="{AEC1B7A6-902A-4ADC-8D6D-6B571AEE9488}" presName="Name21" presStyleCnt="0"/>
      <dgm:spPr/>
    </dgm:pt>
    <dgm:pt modelId="{C56796C6-BD81-4FCB-8F4E-14F230050BD6}" type="pres">
      <dgm:prSet presAssocID="{AEC1B7A6-902A-4ADC-8D6D-6B571AEE9488}" presName="level2Shape" presStyleLbl="node2" presStyleIdx="4" presStyleCnt="5"/>
      <dgm:spPr/>
      <dgm:t>
        <a:bodyPr/>
        <a:lstStyle/>
        <a:p>
          <a:endParaRPr lang="en-GB"/>
        </a:p>
      </dgm:t>
    </dgm:pt>
    <dgm:pt modelId="{FD9B4245-8587-4494-AD1A-897626532B4B}" type="pres">
      <dgm:prSet presAssocID="{AEC1B7A6-902A-4ADC-8D6D-6B571AEE9488}" presName="hierChild3" presStyleCnt="0"/>
      <dgm:spPr/>
    </dgm:pt>
    <dgm:pt modelId="{F15B62EA-D079-4997-9A1F-DF125B68402B}" type="pres">
      <dgm:prSet presAssocID="{A63DBB95-64FB-445A-A772-55D84D3FA0F0}" presName="bgShapesFlow" presStyleCnt="0"/>
      <dgm:spPr/>
    </dgm:pt>
  </dgm:ptLst>
  <dgm:cxnLst>
    <dgm:cxn modelId="{79027883-331B-4668-8F2C-0EA93717735D}" srcId="{A540A3F3-4AD4-4DCB-8D1A-5CBF92072C86}" destId="{F825B2D1-0530-4BDB-9706-77EBB6318D3C}" srcOrd="0" destOrd="0" parTransId="{D97AEC37-4E7C-4E0F-9A8B-B0BC48418E9A}" sibTransId="{6FE2555C-965A-41D7-BD5E-F4223D307E39}"/>
    <dgm:cxn modelId="{F8750FFC-7889-4E2C-979E-9C62190B1BF2}" type="presOf" srcId="{698AA622-1A0B-4C3E-B86D-316D171170A0}" destId="{EA6A160C-51BC-4680-9450-F2ABA45286DE}" srcOrd="0" destOrd="0" presId="urn:microsoft.com/office/officeart/2005/8/layout/hierarchy6"/>
    <dgm:cxn modelId="{472DF8B4-61C6-4892-A52A-260FCFDBE330}" type="presOf" srcId="{BAFCF570-5C2A-4824-BB0C-EC6F1951183F}" destId="{89C4C154-7397-4B07-9AE3-E616EA072A02}" srcOrd="0" destOrd="0" presId="urn:microsoft.com/office/officeart/2005/8/layout/hierarchy6"/>
    <dgm:cxn modelId="{E7C63AE6-3400-4C48-A3F3-DF56B50C7D13}" type="presOf" srcId="{4555B62D-40E1-45A2-B5A4-DB0E0AB8DF1A}" destId="{D919BD86-24A0-480A-B689-709A4C83C6D3}" srcOrd="0" destOrd="0" presId="urn:microsoft.com/office/officeart/2005/8/layout/hierarchy6"/>
    <dgm:cxn modelId="{ACA28F3B-A0FA-49A5-A0BE-90D829438F67}" type="presOf" srcId="{3D1E2613-E4DF-4945-9507-B6E8A8BA3C80}" destId="{55663258-E807-4A2F-A2D8-2C7192FB4CA7}" srcOrd="0" destOrd="0" presId="urn:microsoft.com/office/officeart/2005/8/layout/hierarchy6"/>
    <dgm:cxn modelId="{33113B56-765C-464C-A372-6F14C6A30D08}" srcId="{D589A4A0-487A-4A4D-8B71-4C633136C94D}" destId="{840D303E-D32F-4606-87D5-328415F06546}" srcOrd="3" destOrd="0" parTransId="{CD59272A-8E73-4B39-A7D6-926955A31B61}" sibTransId="{1258FC4C-B098-4A73-8E2B-0F27EF96A653}"/>
    <dgm:cxn modelId="{9369705B-C51E-4141-9F3F-B0CD339707C7}" type="presOf" srcId="{7F78D644-B4D5-4E1E-B591-C77754FC79DF}" destId="{9EE31F29-7474-46A8-B0C0-8ECA4FF1A231}" srcOrd="0" destOrd="0" presId="urn:microsoft.com/office/officeart/2005/8/layout/hierarchy6"/>
    <dgm:cxn modelId="{E3117267-C856-4EEB-8A62-63EAB7CA0C11}" type="presOf" srcId="{413232FF-1D92-4A08-9B68-3EADF08D1E40}" destId="{B70BC923-DE60-497C-8CD4-6AC26D532A9A}" srcOrd="0" destOrd="0" presId="urn:microsoft.com/office/officeart/2005/8/layout/hierarchy6"/>
    <dgm:cxn modelId="{4CF685F9-BD3F-49E3-AAEC-289814A07685}" srcId="{D589A4A0-487A-4A4D-8B71-4C633136C94D}" destId="{A540A3F3-4AD4-4DCB-8D1A-5CBF92072C86}" srcOrd="2" destOrd="0" parTransId="{5D2142B5-9DD4-4F09-AB19-D356FD6CF99D}" sibTransId="{239B112A-93DB-4ED7-B6C0-F49CFDB6CD39}"/>
    <dgm:cxn modelId="{9A431A1B-FDFC-47F1-8068-0008DF78E69D}" type="presOf" srcId="{D97AEC37-4E7C-4E0F-9A8B-B0BC48418E9A}" destId="{65406B97-7C66-449E-AA40-C14B2DACB6D3}" srcOrd="0" destOrd="0" presId="urn:microsoft.com/office/officeart/2005/8/layout/hierarchy6"/>
    <dgm:cxn modelId="{FB2A8B18-94B2-4C9E-BEE9-D32436D83968}" type="presOf" srcId="{8429FAA8-65A3-4A3B-8B5B-5A4D971D508F}" destId="{34E096FF-5D52-4A6F-9579-0A5DBAE4A0A6}" srcOrd="0" destOrd="0" presId="urn:microsoft.com/office/officeart/2005/8/layout/hierarchy6"/>
    <dgm:cxn modelId="{5C3DCDAB-4132-4279-B8B0-77E2B6BAC1F2}" srcId="{A540A3F3-4AD4-4DCB-8D1A-5CBF92072C86}" destId="{BAFCF570-5C2A-4824-BB0C-EC6F1951183F}" srcOrd="1" destOrd="0" parTransId="{698AA622-1A0B-4C3E-B86D-316D171170A0}" sibTransId="{F607C103-38A9-4445-B122-D81F7A861097}"/>
    <dgm:cxn modelId="{874B50EA-50A1-4CA0-AB20-17D0893BDBA9}" type="presOf" srcId="{5D2142B5-9DD4-4F09-AB19-D356FD6CF99D}" destId="{5F30647F-295B-4889-81E4-9114E3C62D0E}" srcOrd="0" destOrd="0" presId="urn:microsoft.com/office/officeart/2005/8/layout/hierarchy6"/>
    <dgm:cxn modelId="{CEFA4087-F535-4D54-B46E-97EE24B6C211}" srcId="{A540A3F3-4AD4-4DCB-8D1A-5CBF92072C86}" destId="{FAD4ABB7-BD14-47C3-B939-2F512B21B262}" srcOrd="2" destOrd="0" parTransId="{8429FAA8-65A3-4A3B-8B5B-5A4D971D508F}" sibTransId="{B09B1398-5714-4521-BB46-5952A6D8C538}"/>
    <dgm:cxn modelId="{7FCD2583-7D38-4D58-97BE-0410E4979844}" srcId="{D589A4A0-487A-4A4D-8B71-4C633136C94D}" destId="{3D1E2613-E4DF-4945-9507-B6E8A8BA3C80}" srcOrd="0" destOrd="0" parTransId="{1178C6B6-30FB-48E4-B1AD-B74DF8D41C80}" sibTransId="{072917CE-DD76-4E8C-9B89-CD3451C9EACB}"/>
    <dgm:cxn modelId="{392BBEB5-7533-4B99-9D6A-E8B2BB4AD06D}" type="presOf" srcId="{FAD4ABB7-BD14-47C3-B939-2F512B21B262}" destId="{395AA14C-8168-4A21-8E08-6C114CE759D5}" srcOrd="0" destOrd="0" presId="urn:microsoft.com/office/officeart/2005/8/layout/hierarchy6"/>
    <dgm:cxn modelId="{6BE6B91D-BD40-4C01-914F-9C7E499D6676}" type="presOf" srcId="{AEC1B7A6-902A-4ADC-8D6D-6B571AEE9488}" destId="{C56796C6-BD81-4FCB-8F4E-14F230050BD6}" srcOrd="0" destOrd="0" presId="urn:microsoft.com/office/officeart/2005/8/layout/hierarchy6"/>
    <dgm:cxn modelId="{A8949A19-B085-46BD-9062-80B640C31AE3}" type="presOf" srcId="{CD59272A-8E73-4B39-A7D6-926955A31B61}" destId="{61064964-0081-4EA9-ACB5-048D6AA4EB79}" srcOrd="0" destOrd="0" presId="urn:microsoft.com/office/officeart/2005/8/layout/hierarchy6"/>
    <dgm:cxn modelId="{18DF81C3-407B-46C0-8136-00FCC9F6B679}" type="presOf" srcId="{D589A4A0-487A-4A4D-8B71-4C633136C94D}" destId="{81A4EBFF-F65D-40CC-B4E9-2DD2B45CAD3B}" srcOrd="0" destOrd="0" presId="urn:microsoft.com/office/officeart/2005/8/layout/hierarchy6"/>
    <dgm:cxn modelId="{221E4FE5-469D-4682-B98C-765052434F55}" srcId="{A540A3F3-4AD4-4DCB-8D1A-5CBF92072C86}" destId="{4555B62D-40E1-45A2-B5A4-DB0E0AB8DF1A}" srcOrd="3" destOrd="0" parTransId="{7F78D644-B4D5-4E1E-B591-C77754FC79DF}" sibTransId="{CF0F739D-E92A-49C4-9C31-F1981618E48A}"/>
    <dgm:cxn modelId="{04429CBC-3235-4DAD-9F99-6B73712FF5A9}" srcId="{D589A4A0-487A-4A4D-8B71-4C633136C94D}" destId="{413232FF-1D92-4A08-9B68-3EADF08D1E40}" srcOrd="1" destOrd="0" parTransId="{5A4C8B56-7C92-4CE3-91AA-4B0602E26D04}" sibTransId="{C59B41FC-47FC-4098-8A47-A1949D2655FC}"/>
    <dgm:cxn modelId="{AA3EFE69-8BFA-4293-8FDE-48486975CF31}" type="presOf" srcId="{840D303E-D32F-4606-87D5-328415F06546}" destId="{14BB50F2-5876-4DD2-8494-AAF0A223895F}" srcOrd="0" destOrd="0" presId="urn:microsoft.com/office/officeart/2005/8/layout/hierarchy6"/>
    <dgm:cxn modelId="{374F2BC9-C8AB-4AD7-9B8E-978507760FA2}" type="presOf" srcId="{5A4C8B56-7C92-4CE3-91AA-4B0602E26D04}" destId="{597F5269-5C2C-4801-943C-0AFE8F986AFF}" srcOrd="0" destOrd="0" presId="urn:microsoft.com/office/officeart/2005/8/layout/hierarchy6"/>
    <dgm:cxn modelId="{8999BCFB-A5F8-4CEB-8478-7532FA13871A}" srcId="{D589A4A0-487A-4A4D-8B71-4C633136C94D}" destId="{AEC1B7A6-902A-4ADC-8D6D-6B571AEE9488}" srcOrd="4" destOrd="0" parTransId="{BF2164D7-907E-4FF7-8194-7C57AF080485}" sibTransId="{D8A90A68-D245-48B2-B144-84F4FAED995B}"/>
    <dgm:cxn modelId="{4A115982-4E46-4787-8D6B-AB59997F67C6}" type="presOf" srcId="{A63DBB95-64FB-445A-A772-55D84D3FA0F0}" destId="{016150C1-1FEA-48C2-B7E8-186F908A27BC}" srcOrd="0" destOrd="0" presId="urn:microsoft.com/office/officeart/2005/8/layout/hierarchy6"/>
    <dgm:cxn modelId="{6309F685-0D13-41F5-A365-912B4E563709}" type="presOf" srcId="{1178C6B6-30FB-48E4-B1AD-B74DF8D41C80}" destId="{E18EEF5B-8CC4-491C-BE6B-0C39D2583F73}" srcOrd="0" destOrd="0" presId="urn:microsoft.com/office/officeart/2005/8/layout/hierarchy6"/>
    <dgm:cxn modelId="{B304F72A-BC4E-4073-A281-872E1CE9C0DF}" type="presOf" srcId="{F825B2D1-0530-4BDB-9706-77EBB6318D3C}" destId="{1ECC9EA1-D243-4E88-B3D5-B1BDC605587C}" srcOrd="0" destOrd="0" presId="urn:microsoft.com/office/officeart/2005/8/layout/hierarchy6"/>
    <dgm:cxn modelId="{382BB137-EE5D-465D-9272-C938F804442C}" type="presOf" srcId="{A540A3F3-4AD4-4DCB-8D1A-5CBF92072C86}" destId="{EBB4C5AD-9A6F-40E1-94B3-159BDFB8F6CF}" srcOrd="0" destOrd="0" presId="urn:microsoft.com/office/officeart/2005/8/layout/hierarchy6"/>
    <dgm:cxn modelId="{994C51F3-9AE5-4837-A6E6-C2B4DB6F2403}" srcId="{A63DBB95-64FB-445A-A772-55D84D3FA0F0}" destId="{D589A4A0-487A-4A4D-8B71-4C633136C94D}" srcOrd="0" destOrd="0" parTransId="{31B5C5FC-E2CE-4DF7-ADFA-3BC0BEB972AC}" sibTransId="{700BFA21-DA94-49DF-918C-C9C9A5BC189A}"/>
    <dgm:cxn modelId="{40B8C420-0AF8-47F9-8DD7-7FA2EB46B0E8}" type="presOf" srcId="{BF2164D7-907E-4FF7-8194-7C57AF080485}" destId="{4C2D8B4D-0F9B-4C1B-9772-CA0DF978DB62}" srcOrd="0" destOrd="0" presId="urn:microsoft.com/office/officeart/2005/8/layout/hierarchy6"/>
    <dgm:cxn modelId="{ACE8A121-FA43-4F3D-A22C-3D98ECBE9C75}" type="presParOf" srcId="{016150C1-1FEA-48C2-B7E8-186F908A27BC}" destId="{4D32E5FE-EEB0-4DFA-8EB0-E9124F87FF64}" srcOrd="0" destOrd="0" presId="urn:microsoft.com/office/officeart/2005/8/layout/hierarchy6"/>
    <dgm:cxn modelId="{B2B605F1-8DD0-44F6-8E0F-0EAA9C5B6ABF}" type="presParOf" srcId="{4D32E5FE-EEB0-4DFA-8EB0-E9124F87FF64}" destId="{16913E7D-5F10-4162-BF07-D71DE8D70057}" srcOrd="0" destOrd="0" presId="urn:microsoft.com/office/officeart/2005/8/layout/hierarchy6"/>
    <dgm:cxn modelId="{EC83ED73-D462-4072-8189-E3E54AE825A3}" type="presParOf" srcId="{16913E7D-5F10-4162-BF07-D71DE8D70057}" destId="{B7B1BD27-67C3-467F-A5E9-3AEE5E15319E}" srcOrd="0" destOrd="0" presId="urn:microsoft.com/office/officeart/2005/8/layout/hierarchy6"/>
    <dgm:cxn modelId="{3864BDE3-782F-4193-830E-C77EBADEF0D9}" type="presParOf" srcId="{B7B1BD27-67C3-467F-A5E9-3AEE5E15319E}" destId="{81A4EBFF-F65D-40CC-B4E9-2DD2B45CAD3B}" srcOrd="0" destOrd="0" presId="urn:microsoft.com/office/officeart/2005/8/layout/hierarchy6"/>
    <dgm:cxn modelId="{FB368D1A-FEA6-4272-AFDF-2A7DEEDE58F4}" type="presParOf" srcId="{B7B1BD27-67C3-467F-A5E9-3AEE5E15319E}" destId="{635B73DF-09A6-42B1-BF71-7355EF2558C0}" srcOrd="1" destOrd="0" presId="urn:microsoft.com/office/officeart/2005/8/layout/hierarchy6"/>
    <dgm:cxn modelId="{52D459C4-2A90-4AB4-B9E0-09580E51E96C}" type="presParOf" srcId="{635B73DF-09A6-42B1-BF71-7355EF2558C0}" destId="{E18EEF5B-8CC4-491C-BE6B-0C39D2583F73}" srcOrd="0" destOrd="0" presId="urn:microsoft.com/office/officeart/2005/8/layout/hierarchy6"/>
    <dgm:cxn modelId="{652F3DDA-340A-4F95-97AE-7CADA53E3C44}" type="presParOf" srcId="{635B73DF-09A6-42B1-BF71-7355EF2558C0}" destId="{0319E4C7-567C-4012-880D-E345C609225D}" srcOrd="1" destOrd="0" presId="urn:microsoft.com/office/officeart/2005/8/layout/hierarchy6"/>
    <dgm:cxn modelId="{585B11FB-4752-4B95-BA27-F6DD36DA11CA}" type="presParOf" srcId="{0319E4C7-567C-4012-880D-E345C609225D}" destId="{55663258-E807-4A2F-A2D8-2C7192FB4CA7}" srcOrd="0" destOrd="0" presId="urn:microsoft.com/office/officeart/2005/8/layout/hierarchy6"/>
    <dgm:cxn modelId="{AC24E79D-A086-4F9E-BE04-FEE134B3B2C4}" type="presParOf" srcId="{0319E4C7-567C-4012-880D-E345C609225D}" destId="{C4ADAB9F-210F-42D8-A346-793B9EB6B658}" srcOrd="1" destOrd="0" presId="urn:microsoft.com/office/officeart/2005/8/layout/hierarchy6"/>
    <dgm:cxn modelId="{7A793057-7585-49B7-B7C6-54FA08671FAA}" type="presParOf" srcId="{635B73DF-09A6-42B1-BF71-7355EF2558C0}" destId="{597F5269-5C2C-4801-943C-0AFE8F986AFF}" srcOrd="2" destOrd="0" presId="urn:microsoft.com/office/officeart/2005/8/layout/hierarchy6"/>
    <dgm:cxn modelId="{A99CD32E-C6CC-4A3B-ABB5-FD87ED1F8B43}" type="presParOf" srcId="{635B73DF-09A6-42B1-BF71-7355EF2558C0}" destId="{25124E86-B85D-4553-BE7A-C0ED9C24F1E4}" srcOrd="3" destOrd="0" presId="urn:microsoft.com/office/officeart/2005/8/layout/hierarchy6"/>
    <dgm:cxn modelId="{A65FD3A7-FA47-42D2-AFB3-CDE7A5047FE9}" type="presParOf" srcId="{25124E86-B85D-4553-BE7A-C0ED9C24F1E4}" destId="{B70BC923-DE60-497C-8CD4-6AC26D532A9A}" srcOrd="0" destOrd="0" presId="urn:microsoft.com/office/officeart/2005/8/layout/hierarchy6"/>
    <dgm:cxn modelId="{0A943A29-39F7-46DF-B357-0F64B41AC088}" type="presParOf" srcId="{25124E86-B85D-4553-BE7A-C0ED9C24F1E4}" destId="{39E2E22D-521F-427B-9832-7B95EE4E5CED}" srcOrd="1" destOrd="0" presId="urn:microsoft.com/office/officeart/2005/8/layout/hierarchy6"/>
    <dgm:cxn modelId="{B97229CB-046A-4E5D-9406-B9A79E72F968}" type="presParOf" srcId="{635B73DF-09A6-42B1-BF71-7355EF2558C0}" destId="{5F30647F-295B-4889-81E4-9114E3C62D0E}" srcOrd="4" destOrd="0" presId="urn:microsoft.com/office/officeart/2005/8/layout/hierarchy6"/>
    <dgm:cxn modelId="{07DB3C2C-8368-4E47-99F7-F9370DED5E85}" type="presParOf" srcId="{635B73DF-09A6-42B1-BF71-7355EF2558C0}" destId="{14E332DC-207E-44AC-80BA-7D0942139986}" srcOrd="5" destOrd="0" presId="urn:microsoft.com/office/officeart/2005/8/layout/hierarchy6"/>
    <dgm:cxn modelId="{47EFF682-F660-450C-ADE5-DA1B8A4BD9F2}" type="presParOf" srcId="{14E332DC-207E-44AC-80BA-7D0942139986}" destId="{EBB4C5AD-9A6F-40E1-94B3-159BDFB8F6CF}" srcOrd="0" destOrd="0" presId="urn:microsoft.com/office/officeart/2005/8/layout/hierarchy6"/>
    <dgm:cxn modelId="{E89BE5E3-9A9D-43BE-A1BB-D2FB2C37BBF1}" type="presParOf" srcId="{14E332DC-207E-44AC-80BA-7D0942139986}" destId="{108A8304-B3DE-40D4-B948-D7FA6D1F43D7}" srcOrd="1" destOrd="0" presId="urn:microsoft.com/office/officeart/2005/8/layout/hierarchy6"/>
    <dgm:cxn modelId="{DCD1B485-11BA-4D63-8F8D-0CAB096FA213}" type="presParOf" srcId="{108A8304-B3DE-40D4-B948-D7FA6D1F43D7}" destId="{65406B97-7C66-449E-AA40-C14B2DACB6D3}" srcOrd="0" destOrd="0" presId="urn:microsoft.com/office/officeart/2005/8/layout/hierarchy6"/>
    <dgm:cxn modelId="{F88DAAAC-34EC-4A33-AF03-331A0399609E}" type="presParOf" srcId="{108A8304-B3DE-40D4-B948-D7FA6D1F43D7}" destId="{0058F1A6-5056-4121-B568-65544C742786}" srcOrd="1" destOrd="0" presId="urn:microsoft.com/office/officeart/2005/8/layout/hierarchy6"/>
    <dgm:cxn modelId="{57E6A9AC-D24E-4ABC-85A9-46C89C9C0154}" type="presParOf" srcId="{0058F1A6-5056-4121-B568-65544C742786}" destId="{1ECC9EA1-D243-4E88-B3D5-B1BDC605587C}" srcOrd="0" destOrd="0" presId="urn:microsoft.com/office/officeart/2005/8/layout/hierarchy6"/>
    <dgm:cxn modelId="{3D6892E6-8CA3-42CA-AA59-127682BD78D6}" type="presParOf" srcId="{0058F1A6-5056-4121-B568-65544C742786}" destId="{2078A94A-02D2-44A6-9685-2BE666098E87}" srcOrd="1" destOrd="0" presId="urn:microsoft.com/office/officeart/2005/8/layout/hierarchy6"/>
    <dgm:cxn modelId="{DB565544-CB8B-4E13-9024-57FF723F60F4}" type="presParOf" srcId="{108A8304-B3DE-40D4-B948-D7FA6D1F43D7}" destId="{EA6A160C-51BC-4680-9450-F2ABA45286DE}" srcOrd="2" destOrd="0" presId="urn:microsoft.com/office/officeart/2005/8/layout/hierarchy6"/>
    <dgm:cxn modelId="{DA653E9B-99A1-4C71-8209-C9FDCB4C992A}" type="presParOf" srcId="{108A8304-B3DE-40D4-B948-D7FA6D1F43D7}" destId="{D12D9A16-E9F5-4C00-84AB-ED9A82738C36}" srcOrd="3" destOrd="0" presId="urn:microsoft.com/office/officeart/2005/8/layout/hierarchy6"/>
    <dgm:cxn modelId="{349CCE15-15B8-496D-99A8-64E37CDDEB5F}" type="presParOf" srcId="{D12D9A16-E9F5-4C00-84AB-ED9A82738C36}" destId="{89C4C154-7397-4B07-9AE3-E616EA072A02}" srcOrd="0" destOrd="0" presId="urn:microsoft.com/office/officeart/2005/8/layout/hierarchy6"/>
    <dgm:cxn modelId="{B7A8D8D5-CE85-4C89-AF49-A5831F70DB1C}" type="presParOf" srcId="{D12D9A16-E9F5-4C00-84AB-ED9A82738C36}" destId="{84B7C5B0-7820-4013-A24C-7344E7C13028}" srcOrd="1" destOrd="0" presId="urn:microsoft.com/office/officeart/2005/8/layout/hierarchy6"/>
    <dgm:cxn modelId="{CE677BE2-E84F-4672-9708-6FB88C7A91B1}" type="presParOf" srcId="{108A8304-B3DE-40D4-B948-D7FA6D1F43D7}" destId="{34E096FF-5D52-4A6F-9579-0A5DBAE4A0A6}" srcOrd="4" destOrd="0" presId="urn:microsoft.com/office/officeart/2005/8/layout/hierarchy6"/>
    <dgm:cxn modelId="{0820F4F8-1056-4FFF-B9D2-DB9C4AEAE725}" type="presParOf" srcId="{108A8304-B3DE-40D4-B948-D7FA6D1F43D7}" destId="{1DCD9952-4C81-4C02-AB1E-C1AAE9EA4F83}" srcOrd="5" destOrd="0" presId="urn:microsoft.com/office/officeart/2005/8/layout/hierarchy6"/>
    <dgm:cxn modelId="{8AE21C7D-BD59-46F0-9D59-AA9772BDD0F1}" type="presParOf" srcId="{1DCD9952-4C81-4C02-AB1E-C1AAE9EA4F83}" destId="{395AA14C-8168-4A21-8E08-6C114CE759D5}" srcOrd="0" destOrd="0" presId="urn:microsoft.com/office/officeart/2005/8/layout/hierarchy6"/>
    <dgm:cxn modelId="{CC1F0DB5-FD33-406E-8177-72D36F5A33D6}" type="presParOf" srcId="{1DCD9952-4C81-4C02-AB1E-C1AAE9EA4F83}" destId="{540D82FC-4876-43DB-BD9A-303820ED5151}" srcOrd="1" destOrd="0" presId="urn:microsoft.com/office/officeart/2005/8/layout/hierarchy6"/>
    <dgm:cxn modelId="{0F6711DE-D324-4937-9CE2-D7CAADD0C349}" type="presParOf" srcId="{108A8304-B3DE-40D4-B948-D7FA6D1F43D7}" destId="{9EE31F29-7474-46A8-B0C0-8ECA4FF1A231}" srcOrd="6" destOrd="0" presId="urn:microsoft.com/office/officeart/2005/8/layout/hierarchy6"/>
    <dgm:cxn modelId="{8CEEB652-B249-4557-8607-0E853C18E43A}" type="presParOf" srcId="{108A8304-B3DE-40D4-B948-D7FA6D1F43D7}" destId="{7D4DBB2A-875A-4996-A241-FD961A32A66C}" srcOrd="7" destOrd="0" presId="urn:microsoft.com/office/officeart/2005/8/layout/hierarchy6"/>
    <dgm:cxn modelId="{FC0B82C3-E100-4C9B-9311-5344031761A9}" type="presParOf" srcId="{7D4DBB2A-875A-4996-A241-FD961A32A66C}" destId="{D919BD86-24A0-480A-B689-709A4C83C6D3}" srcOrd="0" destOrd="0" presId="urn:microsoft.com/office/officeart/2005/8/layout/hierarchy6"/>
    <dgm:cxn modelId="{434A85C4-0D84-4FBC-8066-27B326FD2425}" type="presParOf" srcId="{7D4DBB2A-875A-4996-A241-FD961A32A66C}" destId="{EB9DD011-C113-40F2-B260-0288F0357CF3}" srcOrd="1" destOrd="0" presId="urn:microsoft.com/office/officeart/2005/8/layout/hierarchy6"/>
    <dgm:cxn modelId="{1692BE9B-FBC8-4C5A-94F2-298F283F47E4}" type="presParOf" srcId="{635B73DF-09A6-42B1-BF71-7355EF2558C0}" destId="{61064964-0081-4EA9-ACB5-048D6AA4EB79}" srcOrd="6" destOrd="0" presId="urn:microsoft.com/office/officeart/2005/8/layout/hierarchy6"/>
    <dgm:cxn modelId="{97CB5442-BDBF-46D8-A0E8-B4303B3EFCC7}" type="presParOf" srcId="{635B73DF-09A6-42B1-BF71-7355EF2558C0}" destId="{EC70A9DA-024A-443F-8732-DD21957A0BC7}" srcOrd="7" destOrd="0" presId="urn:microsoft.com/office/officeart/2005/8/layout/hierarchy6"/>
    <dgm:cxn modelId="{65B73722-9FB2-49FF-96E7-42804191E1FE}" type="presParOf" srcId="{EC70A9DA-024A-443F-8732-DD21957A0BC7}" destId="{14BB50F2-5876-4DD2-8494-AAF0A223895F}" srcOrd="0" destOrd="0" presId="urn:microsoft.com/office/officeart/2005/8/layout/hierarchy6"/>
    <dgm:cxn modelId="{45BA6776-8986-41BC-9DE9-A7981C82101B}" type="presParOf" srcId="{EC70A9DA-024A-443F-8732-DD21957A0BC7}" destId="{90BDA557-A992-4588-9D6E-394C02553172}" srcOrd="1" destOrd="0" presId="urn:microsoft.com/office/officeart/2005/8/layout/hierarchy6"/>
    <dgm:cxn modelId="{019A8C5E-2599-4B3D-8B4A-89CFC546AA4E}" type="presParOf" srcId="{635B73DF-09A6-42B1-BF71-7355EF2558C0}" destId="{4C2D8B4D-0F9B-4C1B-9772-CA0DF978DB62}" srcOrd="8" destOrd="0" presId="urn:microsoft.com/office/officeart/2005/8/layout/hierarchy6"/>
    <dgm:cxn modelId="{AD31C12F-0300-43BD-87AF-E5394298920C}" type="presParOf" srcId="{635B73DF-09A6-42B1-BF71-7355EF2558C0}" destId="{5CE1F521-1E3C-4FED-A587-40E6D21F652C}" srcOrd="9" destOrd="0" presId="urn:microsoft.com/office/officeart/2005/8/layout/hierarchy6"/>
    <dgm:cxn modelId="{FB139066-7E28-4B0D-A1D7-0BEA119D5B2F}" type="presParOf" srcId="{5CE1F521-1E3C-4FED-A587-40E6D21F652C}" destId="{C56796C6-BD81-4FCB-8F4E-14F230050BD6}" srcOrd="0" destOrd="0" presId="urn:microsoft.com/office/officeart/2005/8/layout/hierarchy6"/>
    <dgm:cxn modelId="{713E2076-BF7E-4E61-B625-CDA0C4EE3465}" type="presParOf" srcId="{5CE1F521-1E3C-4FED-A587-40E6D21F652C}" destId="{FD9B4245-8587-4494-AD1A-897626532B4B}" srcOrd="1" destOrd="0" presId="urn:microsoft.com/office/officeart/2005/8/layout/hierarchy6"/>
    <dgm:cxn modelId="{26A653BB-A2C2-42B9-9AF1-47CCA80450E2}" type="presParOf" srcId="{016150C1-1FEA-48C2-B7E8-186F908A27BC}" destId="{F15B62EA-D079-4997-9A1F-DF125B68402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4EBFF-F65D-40CC-B4E9-2DD2B45CAD3B}">
      <dsp:nvSpPr>
        <dsp:cNvPr id="0" name=""/>
        <dsp:cNvSpPr/>
      </dsp:nvSpPr>
      <dsp:spPr>
        <a:xfrm>
          <a:off x="1822513" y="715664"/>
          <a:ext cx="3915021" cy="812114"/>
        </a:xfrm>
        <a:prstGeom prst="roundRect">
          <a:avLst>
            <a:gd name="adj" fmla="val 1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noProof="0" dirty="0" smtClean="0">
              <a:latin typeface="Arial" pitchFamily="34" charset="0"/>
              <a:cs typeface="Arial" pitchFamily="34" charset="0"/>
            </a:rPr>
            <a:t>Board</a:t>
          </a:r>
        </a:p>
        <a:p>
          <a:pPr lvl="0" algn="ctr" defTabSz="533400">
            <a:lnSpc>
              <a:spcPct val="90000"/>
            </a:lnSpc>
            <a:spcBef>
              <a:spcPct val="0"/>
            </a:spcBef>
            <a:spcAft>
              <a:spcPct val="35000"/>
            </a:spcAft>
          </a:pPr>
          <a:r>
            <a:rPr lang="en-GB" sz="1200" kern="1200" noProof="0" dirty="0" smtClean="0">
              <a:latin typeface="Arial" pitchFamily="34" charset="0"/>
              <a:cs typeface="Arial" pitchFamily="34" charset="0"/>
            </a:rPr>
            <a:t>“Het </a:t>
          </a:r>
          <a:r>
            <a:rPr lang="en-GB" sz="1200" kern="1200" noProof="0" dirty="0" err="1" smtClean="0">
              <a:latin typeface="Arial" pitchFamily="34" charset="0"/>
              <a:cs typeface="Arial" pitchFamily="34" charset="0"/>
            </a:rPr>
            <a:t>Comité</a:t>
          </a:r>
          <a:r>
            <a:rPr lang="en-GB" sz="1200" kern="1200" noProof="0" dirty="0" smtClean="0">
              <a:latin typeface="Arial" pitchFamily="34" charset="0"/>
              <a:cs typeface="Arial" pitchFamily="34" charset="0"/>
            </a:rPr>
            <a:t>”  - 8 members</a:t>
          </a:r>
        </a:p>
        <a:p>
          <a:pPr lvl="0" algn="ctr" defTabSz="533400">
            <a:lnSpc>
              <a:spcPct val="90000"/>
            </a:lnSpc>
            <a:spcBef>
              <a:spcPct val="0"/>
            </a:spcBef>
            <a:spcAft>
              <a:spcPct val="35000"/>
            </a:spcAft>
          </a:pPr>
          <a:r>
            <a:rPr lang="en-GB" sz="1200" kern="1200" noProof="0" dirty="0" smtClean="0">
              <a:latin typeface="Arial" pitchFamily="34" charset="0"/>
              <a:cs typeface="Arial" pitchFamily="34" charset="0"/>
            </a:rPr>
            <a:t>Secretary -  4 employees</a:t>
          </a:r>
          <a:endParaRPr lang="en-GB" sz="1200" kern="1200" noProof="0" dirty="0">
            <a:latin typeface="Arial" pitchFamily="34" charset="0"/>
            <a:cs typeface="Arial" pitchFamily="34" charset="0"/>
          </a:endParaRPr>
        </a:p>
      </dsp:txBody>
      <dsp:txXfrm>
        <a:off x="1846299" y="739450"/>
        <a:ext cx="3867449" cy="764542"/>
      </dsp:txXfrm>
    </dsp:sp>
    <dsp:sp modelId="{E18EEF5B-8CC4-491C-BE6B-0C39D2583F73}">
      <dsp:nvSpPr>
        <dsp:cNvPr id="0" name=""/>
        <dsp:cNvSpPr/>
      </dsp:nvSpPr>
      <dsp:spPr>
        <a:xfrm>
          <a:off x="612777" y="1527779"/>
          <a:ext cx="3167246" cy="324845"/>
        </a:xfrm>
        <a:custGeom>
          <a:avLst/>
          <a:gdLst/>
          <a:ahLst/>
          <a:cxnLst/>
          <a:rect l="0" t="0" r="0" b="0"/>
          <a:pathLst>
            <a:path>
              <a:moveTo>
                <a:pt x="3167246" y="0"/>
              </a:moveTo>
              <a:lnTo>
                <a:pt x="3167246" y="162422"/>
              </a:lnTo>
              <a:lnTo>
                <a:pt x="0" y="162422"/>
              </a:lnTo>
              <a:lnTo>
                <a:pt x="0" y="32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63258-E807-4A2F-A2D8-2C7192FB4CA7}">
      <dsp:nvSpPr>
        <dsp:cNvPr id="0" name=""/>
        <dsp:cNvSpPr/>
      </dsp:nvSpPr>
      <dsp:spPr>
        <a:xfrm>
          <a:off x="3691" y="1852625"/>
          <a:ext cx="1218171" cy="81211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Trade Commission</a:t>
          </a:r>
          <a:endParaRPr lang="en-GB" sz="1100" kern="1200" noProof="0" dirty="0">
            <a:latin typeface="Arial" pitchFamily="34" charset="0"/>
            <a:cs typeface="Arial" pitchFamily="34" charset="0"/>
          </a:endParaRPr>
        </a:p>
      </dsp:txBody>
      <dsp:txXfrm>
        <a:off x="27477" y="1876411"/>
        <a:ext cx="1170599" cy="764542"/>
      </dsp:txXfrm>
    </dsp:sp>
    <dsp:sp modelId="{597F5269-5C2C-4801-943C-0AFE8F986AFF}">
      <dsp:nvSpPr>
        <dsp:cNvPr id="0" name=""/>
        <dsp:cNvSpPr/>
      </dsp:nvSpPr>
      <dsp:spPr>
        <a:xfrm>
          <a:off x="2196400" y="1527779"/>
          <a:ext cx="1583623" cy="324845"/>
        </a:xfrm>
        <a:custGeom>
          <a:avLst/>
          <a:gdLst/>
          <a:ahLst/>
          <a:cxnLst/>
          <a:rect l="0" t="0" r="0" b="0"/>
          <a:pathLst>
            <a:path>
              <a:moveTo>
                <a:pt x="1583623" y="0"/>
              </a:moveTo>
              <a:lnTo>
                <a:pt x="1583623" y="162422"/>
              </a:lnTo>
              <a:lnTo>
                <a:pt x="0" y="162422"/>
              </a:lnTo>
              <a:lnTo>
                <a:pt x="0" y="32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BC923-DE60-497C-8CD4-6AC26D532A9A}">
      <dsp:nvSpPr>
        <dsp:cNvPr id="0" name=""/>
        <dsp:cNvSpPr/>
      </dsp:nvSpPr>
      <dsp:spPr>
        <a:xfrm>
          <a:off x="1587314" y="1852625"/>
          <a:ext cx="1218171" cy="81211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Quality Commission</a:t>
          </a:r>
          <a:endParaRPr lang="en-GB" sz="1100" kern="1200" noProof="0" dirty="0">
            <a:latin typeface="Arial" pitchFamily="34" charset="0"/>
            <a:cs typeface="Arial" pitchFamily="34" charset="0"/>
          </a:endParaRPr>
        </a:p>
      </dsp:txBody>
      <dsp:txXfrm>
        <a:off x="1611100" y="1876411"/>
        <a:ext cx="1170599" cy="764542"/>
      </dsp:txXfrm>
    </dsp:sp>
    <dsp:sp modelId="{5F30647F-295B-4889-81E4-9114E3C62D0E}">
      <dsp:nvSpPr>
        <dsp:cNvPr id="0" name=""/>
        <dsp:cNvSpPr/>
      </dsp:nvSpPr>
      <dsp:spPr>
        <a:xfrm>
          <a:off x="3734304" y="1527779"/>
          <a:ext cx="91440" cy="324845"/>
        </a:xfrm>
        <a:custGeom>
          <a:avLst/>
          <a:gdLst/>
          <a:ahLst/>
          <a:cxnLst/>
          <a:rect l="0" t="0" r="0" b="0"/>
          <a:pathLst>
            <a:path>
              <a:moveTo>
                <a:pt x="45720" y="0"/>
              </a:moveTo>
              <a:lnTo>
                <a:pt x="45720" y="32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4C5AD-9A6F-40E1-94B3-159BDFB8F6CF}">
      <dsp:nvSpPr>
        <dsp:cNvPr id="0" name=""/>
        <dsp:cNvSpPr/>
      </dsp:nvSpPr>
      <dsp:spPr>
        <a:xfrm>
          <a:off x="3170938" y="1852625"/>
          <a:ext cx="1218171" cy="81211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Contracts and Arbitration Commission</a:t>
          </a:r>
          <a:endParaRPr lang="en-GB" sz="1100" kern="1200" noProof="0" dirty="0">
            <a:latin typeface="Arial" pitchFamily="34" charset="0"/>
            <a:cs typeface="Arial" pitchFamily="34" charset="0"/>
          </a:endParaRPr>
        </a:p>
      </dsp:txBody>
      <dsp:txXfrm>
        <a:off x="3194724" y="1876411"/>
        <a:ext cx="1170599" cy="764542"/>
      </dsp:txXfrm>
    </dsp:sp>
    <dsp:sp modelId="{65406B97-7C66-449E-AA40-C14B2DACB6D3}">
      <dsp:nvSpPr>
        <dsp:cNvPr id="0" name=""/>
        <dsp:cNvSpPr/>
      </dsp:nvSpPr>
      <dsp:spPr>
        <a:xfrm>
          <a:off x="1404588" y="2664739"/>
          <a:ext cx="2375435" cy="324845"/>
        </a:xfrm>
        <a:custGeom>
          <a:avLst/>
          <a:gdLst/>
          <a:ahLst/>
          <a:cxnLst/>
          <a:rect l="0" t="0" r="0" b="0"/>
          <a:pathLst>
            <a:path>
              <a:moveTo>
                <a:pt x="2375435" y="0"/>
              </a:moveTo>
              <a:lnTo>
                <a:pt x="2375435" y="162422"/>
              </a:lnTo>
              <a:lnTo>
                <a:pt x="0" y="162422"/>
              </a:lnTo>
              <a:lnTo>
                <a:pt x="0" y="324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C9EA1-D243-4E88-B3D5-B1BDC605587C}">
      <dsp:nvSpPr>
        <dsp:cNvPr id="0" name=""/>
        <dsp:cNvSpPr/>
      </dsp:nvSpPr>
      <dsp:spPr>
        <a:xfrm>
          <a:off x="795503" y="2989585"/>
          <a:ext cx="1218171" cy="812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CNGD </a:t>
          </a:r>
          <a:endParaRPr lang="en-GB" sz="1100" kern="1200" noProof="0" dirty="0">
            <a:latin typeface="Arial" pitchFamily="34" charset="0"/>
            <a:cs typeface="Arial" pitchFamily="34" charset="0"/>
          </a:endParaRPr>
        </a:p>
      </dsp:txBody>
      <dsp:txXfrm>
        <a:off x="819289" y="3013371"/>
        <a:ext cx="1170599" cy="764542"/>
      </dsp:txXfrm>
    </dsp:sp>
    <dsp:sp modelId="{EA6A160C-51BC-4680-9450-F2ABA45286DE}">
      <dsp:nvSpPr>
        <dsp:cNvPr id="0" name=""/>
        <dsp:cNvSpPr/>
      </dsp:nvSpPr>
      <dsp:spPr>
        <a:xfrm>
          <a:off x="2988212" y="2664739"/>
          <a:ext cx="791811" cy="324845"/>
        </a:xfrm>
        <a:custGeom>
          <a:avLst/>
          <a:gdLst/>
          <a:ahLst/>
          <a:cxnLst/>
          <a:rect l="0" t="0" r="0" b="0"/>
          <a:pathLst>
            <a:path>
              <a:moveTo>
                <a:pt x="791811" y="0"/>
              </a:moveTo>
              <a:lnTo>
                <a:pt x="791811" y="162422"/>
              </a:lnTo>
              <a:lnTo>
                <a:pt x="0" y="162422"/>
              </a:lnTo>
              <a:lnTo>
                <a:pt x="0" y="324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4C154-7397-4B07-9AE3-E616EA072A02}">
      <dsp:nvSpPr>
        <dsp:cNvPr id="0" name=""/>
        <dsp:cNvSpPr/>
      </dsp:nvSpPr>
      <dsp:spPr>
        <a:xfrm>
          <a:off x="2379126" y="2989585"/>
          <a:ext cx="1218171" cy="812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smtClean="0">
              <a:latin typeface="Arial" pitchFamily="34" charset="0"/>
              <a:cs typeface="Arial" pitchFamily="34" charset="0"/>
            </a:rPr>
            <a:t>DNV</a:t>
          </a:r>
          <a:endParaRPr lang="en-GB" sz="1100" kern="1200" noProof="0">
            <a:latin typeface="Arial" pitchFamily="34" charset="0"/>
            <a:cs typeface="Arial" pitchFamily="34" charset="0"/>
          </a:endParaRPr>
        </a:p>
      </dsp:txBody>
      <dsp:txXfrm>
        <a:off x="2402912" y="3013371"/>
        <a:ext cx="1170599" cy="764542"/>
      </dsp:txXfrm>
    </dsp:sp>
    <dsp:sp modelId="{34E096FF-5D52-4A6F-9579-0A5DBAE4A0A6}">
      <dsp:nvSpPr>
        <dsp:cNvPr id="0" name=""/>
        <dsp:cNvSpPr/>
      </dsp:nvSpPr>
      <dsp:spPr>
        <a:xfrm>
          <a:off x="3780024" y="2664739"/>
          <a:ext cx="791811" cy="324845"/>
        </a:xfrm>
        <a:custGeom>
          <a:avLst/>
          <a:gdLst/>
          <a:ahLst/>
          <a:cxnLst/>
          <a:rect l="0" t="0" r="0" b="0"/>
          <a:pathLst>
            <a:path>
              <a:moveTo>
                <a:pt x="0" y="0"/>
              </a:moveTo>
              <a:lnTo>
                <a:pt x="0" y="162422"/>
              </a:lnTo>
              <a:lnTo>
                <a:pt x="791811" y="162422"/>
              </a:lnTo>
              <a:lnTo>
                <a:pt x="791811" y="324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AA14C-8168-4A21-8E08-6C114CE759D5}">
      <dsp:nvSpPr>
        <dsp:cNvPr id="0" name=""/>
        <dsp:cNvSpPr/>
      </dsp:nvSpPr>
      <dsp:spPr>
        <a:xfrm>
          <a:off x="3962749" y="2989585"/>
          <a:ext cx="1218171" cy="812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GAFTA</a:t>
          </a:r>
          <a:endParaRPr lang="en-GB" sz="1100" kern="1200" noProof="0" dirty="0">
            <a:latin typeface="Arial" pitchFamily="34" charset="0"/>
            <a:cs typeface="Arial" pitchFamily="34" charset="0"/>
          </a:endParaRPr>
        </a:p>
      </dsp:txBody>
      <dsp:txXfrm>
        <a:off x="3986535" y="3013371"/>
        <a:ext cx="1170599" cy="764542"/>
      </dsp:txXfrm>
    </dsp:sp>
    <dsp:sp modelId="{9EE31F29-7474-46A8-B0C0-8ECA4FF1A231}">
      <dsp:nvSpPr>
        <dsp:cNvPr id="0" name=""/>
        <dsp:cNvSpPr/>
      </dsp:nvSpPr>
      <dsp:spPr>
        <a:xfrm>
          <a:off x="3780024" y="2664739"/>
          <a:ext cx="2375435" cy="324845"/>
        </a:xfrm>
        <a:custGeom>
          <a:avLst/>
          <a:gdLst/>
          <a:ahLst/>
          <a:cxnLst/>
          <a:rect l="0" t="0" r="0" b="0"/>
          <a:pathLst>
            <a:path>
              <a:moveTo>
                <a:pt x="0" y="0"/>
              </a:moveTo>
              <a:lnTo>
                <a:pt x="0" y="162422"/>
              </a:lnTo>
              <a:lnTo>
                <a:pt x="2375435" y="162422"/>
              </a:lnTo>
              <a:lnTo>
                <a:pt x="2375435" y="324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9BD86-24A0-480A-B689-709A4C83C6D3}">
      <dsp:nvSpPr>
        <dsp:cNvPr id="0" name=""/>
        <dsp:cNvSpPr/>
      </dsp:nvSpPr>
      <dsp:spPr>
        <a:xfrm>
          <a:off x="5546373" y="2989585"/>
          <a:ext cx="1218171" cy="812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smtClean="0">
              <a:latin typeface="Arial" pitchFamily="34" charset="0"/>
              <a:cs typeface="Arial" pitchFamily="34" charset="0"/>
            </a:rPr>
            <a:t>GZP</a:t>
          </a:r>
          <a:endParaRPr lang="en-GB" sz="1100" kern="1200" noProof="0">
            <a:latin typeface="Arial" pitchFamily="34" charset="0"/>
            <a:cs typeface="Arial" pitchFamily="34" charset="0"/>
          </a:endParaRPr>
        </a:p>
      </dsp:txBody>
      <dsp:txXfrm>
        <a:off x="5570159" y="3013371"/>
        <a:ext cx="1170599" cy="764542"/>
      </dsp:txXfrm>
    </dsp:sp>
    <dsp:sp modelId="{61064964-0081-4EA9-ACB5-048D6AA4EB79}">
      <dsp:nvSpPr>
        <dsp:cNvPr id="0" name=""/>
        <dsp:cNvSpPr/>
      </dsp:nvSpPr>
      <dsp:spPr>
        <a:xfrm>
          <a:off x="3780024" y="1527779"/>
          <a:ext cx="1583623" cy="324845"/>
        </a:xfrm>
        <a:custGeom>
          <a:avLst/>
          <a:gdLst/>
          <a:ahLst/>
          <a:cxnLst/>
          <a:rect l="0" t="0" r="0" b="0"/>
          <a:pathLst>
            <a:path>
              <a:moveTo>
                <a:pt x="0" y="0"/>
              </a:moveTo>
              <a:lnTo>
                <a:pt x="0" y="162422"/>
              </a:lnTo>
              <a:lnTo>
                <a:pt x="1583623" y="162422"/>
              </a:lnTo>
              <a:lnTo>
                <a:pt x="1583623" y="32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B50F2-5876-4DD2-8494-AAF0A223895F}">
      <dsp:nvSpPr>
        <dsp:cNvPr id="0" name=""/>
        <dsp:cNvSpPr/>
      </dsp:nvSpPr>
      <dsp:spPr>
        <a:xfrm>
          <a:off x="4754561" y="1852625"/>
          <a:ext cx="1218171" cy="81211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Commission </a:t>
          </a:r>
        </a:p>
        <a:p>
          <a:pPr lvl="0" algn="ctr" defTabSz="488950">
            <a:lnSpc>
              <a:spcPct val="90000"/>
            </a:lnSpc>
            <a:spcBef>
              <a:spcPct val="0"/>
            </a:spcBef>
            <a:spcAft>
              <a:spcPct val="35000"/>
            </a:spcAft>
          </a:pPr>
          <a:r>
            <a:rPr lang="en-GB" sz="1100" kern="1200" noProof="0" dirty="0" smtClean="0">
              <a:latin typeface="Arial" pitchFamily="34" charset="0"/>
              <a:cs typeface="Arial" pitchFamily="34" charset="0"/>
            </a:rPr>
            <a:t>Human Consumption and Trade</a:t>
          </a:r>
          <a:endParaRPr lang="en-GB" sz="1100" kern="1200" noProof="0" dirty="0">
            <a:latin typeface="Arial" pitchFamily="34" charset="0"/>
            <a:cs typeface="Arial" pitchFamily="34" charset="0"/>
          </a:endParaRPr>
        </a:p>
      </dsp:txBody>
      <dsp:txXfrm>
        <a:off x="4778347" y="1876411"/>
        <a:ext cx="1170599" cy="764542"/>
      </dsp:txXfrm>
    </dsp:sp>
    <dsp:sp modelId="{4C2D8B4D-0F9B-4C1B-9772-CA0DF978DB62}">
      <dsp:nvSpPr>
        <dsp:cNvPr id="0" name=""/>
        <dsp:cNvSpPr/>
      </dsp:nvSpPr>
      <dsp:spPr>
        <a:xfrm>
          <a:off x="3780024" y="1527779"/>
          <a:ext cx="3167246" cy="324845"/>
        </a:xfrm>
        <a:custGeom>
          <a:avLst/>
          <a:gdLst/>
          <a:ahLst/>
          <a:cxnLst/>
          <a:rect l="0" t="0" r="0" b="0"/>
          <a:pathLst>
            <a:path>
              <a:moveTo>
                <a:pt x="0" y="0"/>
              </a:moveTo>
              <a:lnTo>
                <a:pt x="0" y="162422"/>
              </a:lnTo>
              <a:lnTo>
                <a:pt x="3167246" y="162422"/>
              </a:lnTo>
              <a:lnTo>
                <a:pt x="3167246" y="32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796C6-BD81-4FCB-8F4E-14F230050BD6}">
      <dsp:nvSpPr>
        <dsp:cNvPr id="0" name=""/>
        <dsp:cNvSpPr/>
      </dsp:nvSpPr>
      <dsp:spPr>
        <a:xfrm>
          <a:off x="6338184" y="1852625"/>
          <a:ext cx="1218171" cy="81211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Arial" pitchFamily="34" charset="0"/>
              <a:cs typeface="Arial" pitchFamily="34" charset="0"/>
            </a:rPr>
            <a:t>Logistics Commission</a:t>
          </a:r>
          <a:endParaRPr lang="en-GB" sz="1100" kern="1200" dirty="0">
            <a:latin typeface="Arial" pitchFamily="34" charset="0"/>
            <a:cs typeface="Arial" pitchFamily="34" charset="0"/>
          </a:endParaRPr>
        </a:p>
      </dsp:txBody>
      <dsp:txXfrm>
        <a:off x="6361970" y="1876411"/>
        <a:ext cx="1170599" cy="7645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0" y="0"/>
            <a:ext cx="2974975" cy="500063"/>
          </a:xfrm>
          <a:prstGeom prst="rect">
            <a:avLst/>
          </a:prstGeom>
          <a:noFill/>
          <a:ln w="9525">
            <a:noFill/>
            <a:miter lim="800000"/>
            <a:headEnd/>
            <a:tailEnd/>
          </a:ln>
        </p:spPr>
        <p:txBody>
          <a:bodyPr vert="horz" wrap="square" lIns="96341" tIns="48171" rIns="96341" bIns="48171" numCol="1" anchor="t" anchorCtr="0" compatLnSpc="1">
            <a:prstTxWarp prst="textNoShape">
              <a:avLst/>
            </a:prstTxWarp>
          </a:bodyPr>
          <a:lstStyle>
            <a:lvl1pPr defTabSz="481013">
              <a:defRPr sz="1300">
                <a:latin typeface="Calibri" pitchFamily="34" charset="0"/>
              </a:defRPr>
            </a:lvl1pPr>
          </a:lstStyle>
          <a:p>
            <a:pPr>
              <a:defRPr/>
            </a:pPr>
            <a:endParaRPr lang="en-GB"/>
          </a:p>
        </p:txBody>
      </p:sp>
      <p:sp>
        <p:nvSpPr>
          <p:cNvPr id="3" name="Tijdelijke aanduiding voor datum 2"/>
          <p:cNvSpPr>
            <a:spLocks noGrp="1"/>
          </p:cNvSpPr>
          <p:nvPr>
            <p:ph type="dt" sz="quarter" idx="1"/>
          </p:nvPr>
        </p:nvSpPr>
        <p:spPr bwMode="auto">
          <a:xfrm>
            <a:off x="3887788" y="0"/>
            <a:ext cx="2974975" cy="500063"/>
          </a:xfrm>
          <a:prstGeom prst="rect">
            <a:avLst/>
          </a:prstGeom>
          <a:noFill/>
          <a:ln w="9525">
            <a:noFill/>
            <a:miter lim="800000"/>
            <a:headEnd/>
            <a:tailEnd/>
          </a:ln>
        </p:spPr>
        <p:txBody>
          <a:bodyPr vert="horz" wrap="square" lIns="96341" tIns="48171" rIns="96341" bIns="48171" numCol="1" anchor="t" anchorCtr="0" compatLnSpc="1">
            <a:prstTxWarp prst="textNoShape">
              <a:avLst/>
            </a:prstTxWarp>
          </a:bodyPr>
          <a:lstStyle>
            <a:lvl1pPr algn="r" defTabSz="481013">
              <a:defRPr sz="1300">
                <a:latin typeface="Calibri" pitchFamily="34" charset="0"/>
              </a:defRPr>
            </a:lvl1pPr>
          </a:lstStyle>
          <a:p>
            <a:pPr>
              <a:defRPr/>
            </a:pPr>
            <a:fld id="{05C4FFEE-059A-47D9-810D-6768EE87D449}" type="datetime1">
              <a:rPr lang="en-GB"/>
              <a:pPr>
                <a:defRPr/>
              </a:pPr>
              <a:t>27/11/2013</a:t>
            </a:fld>
            <a:endParaRPr lang="en-GB"/>
          </a:p>
        </p:txBody>
      </p:sp>
      <p:sp>
        <p:nvSpPr>
          <p:cNvPr id="4" name="Tijdelijke aanduiding voor voettekst 3"/>
          <p:cNvSpPr>
            <a:spLocks noGrp="1"/>
          </p:cNvSpPr>
          <p:nvPr>
            <p:ph type="ftr" sz="quarter" idx="2"/>
          </p:nvPr>
        </p:nvSpPr>
        <p:spPr bwMode="auto">
          <a:xfrm>
            <a:off x="0" y="9494838"/>
            <a:ext cx="2974975" cy="500062"/>
          </a:xfrm>
          <a:prstGeom prst="rect">
            <a:avLst/>
          </a:prstGeom>
          <a:noFill/>
          <a:ln w="9525">
            <a:noFill/>
            <a:miter lim="800000"/>
            <a:headEnd/>
            <a:tailEnd/>
          </a:ln>
        </p:spPr>
        <p:txBody>
          <a:bodyPr vert="horz" wrap="square" lIns="96341" tIns="48171" rIns="96341" bIns="48171" numCol="1" anchor="b" anchorCtr="0" compatLnSpc="1">
            <a:prstTxWarp prst="textNoShape">
              <a:avLst/>
            </a:prstTxWarp>
          </a:bodyPr>
          <a:lstStyle>
            <a:lvl1pPr defTabSz="481013">
              <a:defRPr sz="1300">
                <a:latin typeface="Calibri" pitchFamily="34" charset="0"/>
              </a:defRPr>
            </a:lvl1pPr>
          </a:lstStyle>
          <a:p>
            <a:pPr>
              <a:defRPr/>
            </a:pPr>
            <a:endParaRPr lang="en-GB"/>
          </a:p>
        </p:txBody>
      </p:sp>
      <p:sp>
        <p:nvSpPr>
          <p:cNvPr id="5" name="Tijdelijke aanduiding voor dianummer 4"/>
          <p:cNvSpPr>
            <a:spLocks noGrp="1"/>
          </p:cNvSpPr>
          <p:nvPr>
            <p:ph type="sldNum" sz="quarter" idx="3"/>
          </p:nvPr>
        </p:nvSpPr>
        <p:spPr bwMode="auto">
          <a:xfrm>
            <a:off x="3887788" y="9494838"/>
            <a:ext cx="2974975" cy="500062"/>
          </a:xfrm>
          <a:prstGeom prst="rect">
            <a:avLst/>
          </a:prstGeom>
          <a:noFill/>
          <a:ln w="9525">
            <a:noFill/>
            <a:miter lim="800000"/>
            <a:headEnd/>
            <a:tailEnd/>
          </a:ln>
        </p:spPr>
        <p:txBody>
          <a:bodyPr vert="horz" wrap="square" lIns="96341" tIns="48171" rIns="96341" bIns="48171" numCol="1" anchor="b" anchorCtr="0" compatLnSpc="1">
            <a:prstTxWarp prst="textNoShape">
              <a:avLst/>
            </a:prstTxWarp>
          </a:bodyPr>
          <a:lstStyle>
            <a:lvl1pPr algn="r" defTabSz="481013">
              <a:defRPr sz="1300">
                <a:latin typeface="Calibri" pitchFamily="34" charset="0"/>
              </a:defRPr>
            </a:lvl1pPr>
          </a:lstStyle>
          <a:p>
            <a:pPr>
              <a:defRPr/>
            </a:pPr>
            <a:fld id="{D67CC1C3-4E67-4EA0-80BD-E773A9EE7653}" type="slidenum">
              <a:rPr lang="nl-NL"/>
              <a:pPr>
                <a:defRPr/>
              </a:pPr>
              <a:t>‹#›</a:t>
            </a:fld>
            <a:endParaRPr lang="nl-NL"/>
          </a:p>
        </p:txBody>
      </p:sp>
    </p:spTree>
    <p:extLst>
      <p:ext uri="{BB962C8B-B14F-4D97-AF65-F5344CB8AC3E}">
        <p14:creationId xmlns:p14="http://schemas.microsoft.com/office/powerpoint/2010/main" val="204373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0" y="0"/>
            <a:ext cx="2974975" cy="500063"/>
          </a:xfrm>
          <a:prstGeom prst="rect">
            <a:avLst/>
          </a:prstGeom>
          <a:noFill/>
          <a:ln w="9525">
            <a:noFill/>
            <a:miter lim="800000"/>
            <a:headEnd/>
            <a:tailEnd/>
          </a:ln>
        </p:spPr>
        <p:txBody>
          <a:bodyPr vert="horz" wrap="square" lIns="96341" tIns="48171" rIns="96341" bIns="48171" numCol="1" anchor="t" anchorCtr="0" compatLnSpc="1">
            <a:prstTxWarp prst="textNoShape">
              <a:avLst/>
            </a:prstTxWarp>
          </a:bodyPr>
          <a:lstStyle>
            <a:lvl1pPr defTabSz="481013">
              <a:defRPr sz="1300">
                <a:latin typeface="Calibri" pitchFamily="34" charset="0"/>
              </a:defRPr>
            </a:lvl1pPr>
          </a:lstStyle>
          <a:p>
            <a:pPr>
              <a:defRPr/>
            </a:pPr>
            <a:endParaRPr lang="en-GB"/>
          </a:p>
        </p:txBody>
      </p:sp>
      <p:sp>
        <p:nvSpPr>
          <p:cNvPr id="3" name="Tijdelijke aanduiding voor datum 2"/>
          <p:cNvSpPr>
            <a:spLocks noGrp="1"/>
          </p:cNvSpPr>
          <p:nvPr>
            <p:ph type="dt" idx="1"/>
          </p:nvPr>
        </p:nvSpPr>
        <p:spPr bwMode="auto">
          <a:xfrm>
            <a:off x="3887788" y="0"/>
            <a:ext cx="2974975" cy="500063"/>
          </a:xfrm>
          <a:prstGeom prst="rect">
            <a:avLst/>
          </a:prstGeom>
          <a:noFill/>
          <a:ln w="9525">
            <a:noFill/>
            <a:miter lim="800000"/>
            <a:headEnd/>
            <a:tailEnd/>
          </a:ln>
        </p:spPr>
        <p:txBody>
          <a:bodyPr vert="horz" wrap="square" lIns="96341" tIns="48171" rIns="96341" bIns="48171" numCol="1" anchor="t" anchorCtr="0" compatLnSpc="1">
            <a:prstTxWarp prst="textNoShape">
              <a:avLst/>
            </a:prstTxWarp>
          </a:bodyPr>
          <a:lstStyle>
            <a:lvl1pPr algn="r" defTabSz="481013">
              <a:defRPr sz="1300">
                <a:latin typeface="Calibri" pitchFamily="34" charset="0"/>
              </a:defRPr>
            </a:lvl1pPr>
          </a:lstStyle>
          <a:p>
            <a:pPr>
              <a:defRPr/>
            </a:pPr>
            <a:fld id="{CAC7E4C9-19CD-473D-ABC2-D615EF5E8A1E}" type="datetime1">
              <a:rPr lang="en-GB"/>
              <a:pPr>
                <a:defRPr/>
              </a:pPr>
              <a:t>27/11/2013</a:t>
            </a:fld>
            <a:endParaRPr lang="en-GB"/>
          </a:p>
        </p:txBody>
      </p:sp>
      <p:sp>
        <p:nvSpPr>
          <p:cNvPr id="4" name="Tijdelijke aanduiding voor dia-afbeelding 3"/>
          <p:cNvSpPr>
            <a:spLocks noGrp="1" noRot="1" noChangeAspect="1"/>
          </p:cNvSpPr>
          <p:nvPr>
            <p:ph type="sldImg" idx="2"/>
          </p:nvPr>
        </p:nvSpPr>
        <p:spPr>
          <a:xfrm>
            <a:off x="931863" y="749300"/>
            <a:ext cx="4999037" cy="374967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bwMode="auto">
          <a:xfrm>
            <a:off x="685800" y="4748213"/>
            <a:ext cx="5492750" cy="4498975"/>
          </a:xfrm>
          <a:prstGeom prst="rect">
            <a:avLst/>
          </a:prstGeom>
          <a:noFill/>
          <a:ln w="9525">
            <a:noFill/>
            <a:miter lim="800000"/>
            <a:headEnd/>
            <a:tailEnd/>
          </a:ln>
        </p:spPr>
        <p:txBody>
          <a:bodyPr vert="horz" wrap="square" lIns="96341" tIns="48171" rIns="96341" bIns="48171" numCol="1" anchor="t" anchorCtr="0" compatLnSpc="1">
            <a:prstTxWarp prst="textNoShape">
              <a:avLst/>
            </a:prstTxWarp>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bwMode="auto">
          <a:xfrm>
            <a:off x="0" y="9494838"/>
            <a:ext cx="2974975" cy="500062"/>
          </a:xfrm>
          <a:prstGeom prst="rect">
            <a:avLst/>
          </a:prstGeom>
          <a:noFill/>
          <a:ln w="9525">
            <a:noFill/>
            <a:miter lim="800000"/>
            <a:headEnd/>
            <a:tailEnd/>
          </a:ln>
        </p:spPr>
        <p:txBody>
          <a:bodyPr vert="horz" wrap="square" lIns="96341" tIns="48171" rIns="96341" bIns="48171" numCol="1" anchor="b" anchorCtr="0" compatLnSpc="1">
            <a:prstTxWarp prst="textNoShape">
              <a:avLst/>
            </a:prstTxWarp>
          </a:bodyPr>
          <a:lstStyle>
            <a:lvl1pPr defTabSz="481013">
              <a:defRPr sz="1300">
                <a:latin typeface="Calibri" pitchFamily="34" charset="0"/>
              </a:defRPr>
            </a:lvl1pPr>
          </a:lstStyle>
          <a:p>
            <a:pPr>
              <a:defRPr/>
            </a:pPr>
            <a:endParaRPr lang="en-GB"/>
          </a:p>
        </p:txBody>
      </p:sp>
      <p:sp>
        <p:nvSpPr>
          <p:cNvPr id="7" name="Tijdelijke aanduiding voor dianummer 6"/>
          <p:cNvSpPr>
            <a:spLocks noGrp="1"/>
          </p:cNvSpPr>
          <p:nvPr>
            <p:ph type="sldNum" sz="quarter" idx="5"/>
          </p:nvPr>
        </p:nvSpPr>
        <p:spPr bwMode="auto">
          <a:xfrm>
            <a:off x="3887788" y="9494838"/>
            <a:ext cx="2974975" cy="500062"/>
          </a:xfrm>
          <a:prstGeom prst="rect">
            <a:avLst/>
          </a:prstGeom>
          <a:noFill/>
          <a:ln w="9525">
            <a:noFill/>
            <a:miter lim="800000"/>
            <a:headEnd/>
            <a:tailEnd/>
          </a:ln>
        </p:spPr>
        <p:txBody>
          <a:bodyPr vert="horz" wrap="square" lIns="96341" tIns="48171" rIns="96341" bIns="48171" numCol="1" anchor="b" anchorCtr="0" compatLnSpc="1">
            <a:prstTxWarp prst="textNoShape">
              <a:avLst/>
            </a:prstTxWarp>
          </a:bodyPr>
          <a:lstStyle>
            <a:lvl1pPr algn="r" defTabSz="481013">
              <a:defRPr sz="1300">
                <a:latin typeface="Calibri" pitchFamily="34" charset="0"/>
              </a:defRPr>
            </a:lvl1pPr>
          </a:lstStyle>
          <a:p>
            <a:pPr>
              <a:defRPr/>
            </a:pPr>
            <a:fld id="{003E5A65-BC95-40C0-AB00-76C50C625136}" type="slidenum">
              <a:rPr lang="nl-NL"/>
              <a:pPr>
                <a:defRPr/>
              </a:pPr>
              <a:t>‹#›</a:t>
            </a:fld>
            <a:endParaRPr lang="nl-NL"/>
          </a:p>
        </p:txBody>
      </p:sp>
    </p:spTree>
    <p:extLst>
      <p:ext uri="{BB962C8B-B14F-4D97-AF65-F5344CB8AC3E}">
        <p14:creationId xmlns:p14="http://schemas.microsoft.com/office/powerpoint/2010/main" val="19590075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nummer 6"/>
          <p:cNvSpPr>
            <a:spLocks noGrp="1"/>
          </p:cNvSpPr>
          <p:nvPr>
            <p:ph type="sldNum" sz="quarter" idx="5"/>
          </p:nvPr>
        </p:nvSpPr>
        <p:spPr>
          <a:noFill/>
        </p:spPr>
        <p:txBody>
          <a:bodyPr/>
          <a:lstStyle/>
          <a:p>
            <a:fld id="{85D19F49-B3B3-4C01-965E-17ABD1722AAA}" type="slidenum">
              <a:rPr lang="nl-NL" smtClean="0"/>
              <a:pPr/>
              <a:t>1</a:t>
            </a:fld>
            <a:endParaRPr lang="nl-NL" smtClean="0"/>
          </a:p>
        </p:txBody>
      </p:sp>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nummer 6"/>
          <p:cNvSpPr>
            <a:spLocks noGrp="1"/>
          </p:cNvSpPr>
          <p:nvPr>
            <p:ph type="sldNum" sz="quarter" idx="5"/>
          </p:nvPr>
        </p:nvSpPr>
        <p:spPr>
          <a:noFill/>
        </p:spPr>
        <p:txBody>
          <a:bodyPr/>
          <a:lstStyle/>
          <a:p>
            <a:fld id="{2454E2DA-F7F3-4F35-9736-51F103C2EAE3}" type="slidenum">
              <a:rPr lang="nl-NL" smtClean="0"/>
              <a:pPr/>
              <a:t>10</a:t>
            </a:fld>
            <a:endParaRPr lang="nl-NL" smtClean="0"/>
          </a:p>
        </p:txBody>
      </p:sp>
      <p:sp>
        <p:nvSpPr>
          <p:cNvPr id="36866" name="Tijdelijke aanduiding voor dia-afbeelding 1"/>
          <p:cNvSpPr>
            <a:spLocks noGrp="1" noRot="1" noChangeAspect="1" noTextEdit="1"/>
          </p:cNvSpPr>
          <p:nvPr>
            <p:ph type="sldImg"/>
          </p:nvPr>
        </p:nvSpPr>
        <p:spPr bwMode="auto">
          <a:xfrm>
            <a:off x="963613" y="758825"/>
            <a:ext cx="4951412" cy="3713163"/>
          </a:xfrm>
          <a:noFill/>
          <a:ln>
            <a:solidFill>
              <a:srgbClr val="000000"/>
            </a:solidFill>
            <a:miter lim="800000"/>
            <a:headEnd/>
            <a:tailEnd/>
          </a:ln>
        </p:spPr>
      </p:sp>
      <p:sp>
        <p:nvSpPr>
          <p:cNvPr id="36867" name="Tijdelijke aanduiding voor notities 2"/>
          <p:cNvSpPr>
            <a:spLocks noGrp="1"/>
          </p:cNvSpPr>
          <p:nvPr>
            <p:ph type="body" idx="1"/>
          </p:nvPr>
        </p:nvSpPr>
        <p:spPr>
          <a:noFill/>
          <a:ln/>
        </p:spPr>
        <p:txBody>
          <a:bodyPr/>
          <a:lstStyle/>
          <a:p>
            <a:pPr defTabSz="914400" eaLnBrk="1" hangingPunct="1"/>
            <a:endParaRPr lang="nl-NL" smtClean="0"/>
          </a:p>
        </p:txBody>
      </p:sp>
      <p:sp>
        <p:nvSpPr>
          <p:cNvPr id="36868" name="Tijdelijke aanduiding voor dianummer 3"/>
          <p:cNvSpPr txBox="1">
            <a:spLocks noGrp="1"/>
          </p:cNvSpPr>
          <p:nvPr/>
        </p:nvSpPr>
        <p:spPr bwMode="auto">
          <a:xfrm>
            <a:off x="3887788" y="9494838"/>
            <a:ext cx="2974975" cy="500062"/>
          </a:xfrm>
          <a:prstGeom prst="rect">
            <a:avLst/>
          </a:prstGeom>
          <a:noFill/>
          <a:ln w="9525">
            <a:noFill/>
            <a:miter lim="800000"/>
            <a:headEnd/>
            <a:tailEnd/>
          </a:ln>
        </p:spPr>
        <p:txBody>
          <a:bodyPr lIns="96341" tIns="48171" rIns="96341" bIns="48171" anchor="b"/>
          <a:lstStyle/>
          <a:p>
            <a:pPr algn="r" defTabSz="963613"/>
            <a:fld id="{A5864C33-5C95-430B-A5B9-C1E3433463E1}" type="slidenum">
              <a:rPr lang="en-GB" sz="1300">
                <a:latin typeface="Calibri" pitchFamily="34" charset="0"/>
              </a:rPr>
              <a:pPr algn="r" defTabSz="963613"/>
              <a:t>10</a:t>
            </a:fld>
            <a:endParaRPr lang="en-GB"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nummer 6"/>
          <p:cNvSpPr>
            <a:spLocks noGrp="1"/>
          </p:cNvSpPr>
          <p:nvPr>
            <p:ph type="sldNum" sz="quarter" idx="5"/>
          </p:nvPr>
        </p:nvSpPr>
        <p:spPr>
          <a:noFill/>
        </p:spPr>
        <p:txBody>
          <a:bodyPr/>
          <a:lstStyle/>
          <a:p>
            <a:fld id="{7BB88324-A59A-46C9-823F-EF2F39D9A32A}" type="slidenum">
              <a:rPr lang="nl-NL" smtClean="0"/>
              <a:pPr/>
              <a:t>11</a:t>
            </a:fld>
            <a:endParaRPr lang="nl-NL" smtClean="0"/>
          </a:p>
        </p:txBody>
      </p:sp>
      <p:sp>
        <p:nvSpPr>
          <p:cNvPr id="38914" name="Tijdelijke aanduiding voor dia-afbeelding 1"/>
          <p:cNvSpPr>
            <a:spLocks noGrp="1" noRot="1" noChangeAspect="1" noTextEdit="1"/>
          </p:cNvSpPr>
          <p:nvPr>
            <p:ph type="sldImg"/>
          </p:nvPr>
        </p:nvSpPr>
        <p:spPr bwMode="auto">
          <a:xfrm>
            <a:off x="963613" y="758825"/>
            <a:ext cx="4951412" cy="3713163"/>
          </a:xfrm>
          <a:noFill/>
          <a:ln>
            <a:solidFill>
              <a:srgbClr val="000000"/>
            </a:solidFill>
            <a:miter lim="800000"/>
            <a:headEnd/>
            <a:tailEnd/>
          </a:ln>
        </p:spPr>
      </p:sp>
      <p:sp>
        <p:nvSpPr>
          <p:cNvPr id="38915" name="Tijdelijke aanduiding voor notities 2"/>
          <p:cNvSpPr>
            <a:spLocks noGrp="1"/>
          </p:cNvSpPr>
          <p:nvPr>
            <p:ph type="body" idx="1"/>
          </p:nvPr>
        </p:nvSpPr>
        <p:spPr>
          <a:noFill/>
          <a:ln/>
        </p:spPr>
        <p:txBody>
          <a:bodyPr/>
          <a:lstStyle/>
          <a:p>
            <a:pPr defTabSz="914400" eaLnBrk="1" hangingPunct="1"/>
            <a:endParaRPr lang="nl-NL" smtClean="0"/>
          </a:p>
        </p:txBody>
      </p:sp>
      <p:sp>
        <p:nvSpPr>
          <p:cNvPr id="38916" name="Tijdelijke aanduiding voor dianummer 3"/>
          <p:cNvSpPr txBox="1">
            <a:spLocks noGrp="1"/>
          </p:cNvSpPr>
          <p:nvPr/>
        </p:nvSpPr>
        <p:spPr bwMode="auto">
          <a:xfrm>
            <a:off x="3887788" y="9494838"/>
            <a:ext cx="2974975" cy="500062"/>
          </a:xfrm>
          <a:prstGeom prst="rect">
            <a:avLst/>
          </a:prstGeom>
          <a:noFill/>
          <a:ln w="9525">
            <a:noFill/>
            <a:miter lim="800000"/>
            <a:headEnd/>
            <a:tailEnd/>
          </a:ln>
        </p:spPr>
        <p:txBody>
          <a:bodyPr lIns="96341" tIns="48171" rIns="96341" bIns="48171" anchor="b"/>
          <a:lstStyle/>
          <a:p>
            <a:pPr algn="r" defTabSz="963613"/>
            <a:fld id="{05E85726-CABD-4B42-9C3D-D53E7C07AD10}" type="slidenum">
              <a:rPr lang="en-GB" sz="1300">
                <a:latin typeface="Calibri" pitchFamily="34" charset="0"/>
              </a:rPr>
              <a:pPr algn="r" defTabSz="963613"/>
              <a:t>11</a:t>
            </a:fld>
            <a:endParaRPr lang="en-GB"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nummer 6"/>
          <p:cNvSpPr>
            <a:spLocks noGrp="1"/>
          </p:cNvSpPr>
          <p:nvPr>
            <p:ph type="sldNum" sz="quarter" idx="5"/>
          </p:nvPr>
        </p:nvSpPr>
        <p:spPr>
          <a:noFill/>
        </p:spPr>
        <p:txBody>
          <a:bodyPr/>
          <a:lstStyle/>
          <a:p>
            <a:fld id="{473C7693-8CF0-4E9E-80DD-B20EB323CF08}" type="slidenum">
              <a:rPr lang="nl-NL" smtClean="0"/>
              <a:pPr/>
              <a:t>13</a:t>
            </a:fld>
            <a:endParaRPr lang="nl-NL" smtClean="0"/>
          </a:p>
        </p:txBody>
      </p:sp>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nummer 6"/>
          <p:cNvSpPr>
            <a:spLocks noGrp="1"/>
          </p:cNvSpPr>
          <p:nvPr>
            <p:ph type="sldNum" sz="quarter" idx="5"/>
          </p:nvPr>
        </p:nvSpPr>
        <p:spPr>
          <a:noFill/>
        </p:spPr>
        <p:txBody>
          <a:bodyPr/>
          <a:lstStyle/>
          <a:p>
            <a:fld id="{9CFEA014-6458-4BDE-AC8B-D5F8F882D31B}" type="slidenum">
              <a:rPr lang="nl-NL" smtClean="0"/>
              <a:pPr/>
              <a:t>15</a:t>
            </a:fld>
            <a:endParaRPr lang="nl-NL" smtClean="0"/>
          </a:p>
        </p:txBody>
      </p:sp>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nummer 6"/>
          <p:cNvSpPr>
            <a:spLocks noGrp="1"/>
          </p:cNvSpPr>
          <p:nvPr>
            <p:ph type="sldNum" sz="quarter" idx="5"/>
          </p:nvPr>
        </p:nvSpPr>
        <p:spPr>
          <a:noFill/>
        </p:spPr>
        <p:txBody>
          <a:bodyPr/>
          <a:lstStyle/>
          <a:p>
            <a:fld id="{8A714E3A-06BD-4015-9375-EEA6874F90A4}" type="slidenum">
              <a:rPr lang="nl-NL" smtClean="0"/>
              <a:pPr/>
              <a:t>16</a:t>
            </a:fld>
            <a:endParaRPr lang="nl-NL" smtClean="0"/>
          </a:p>
        </p:txBody>
      </p:sp>
      <p:sp>
        <p:nvSpPr>
          <p:cNvPr id="90114" name="Rectangle 7"/>
          <p:cNvSpPr txBox="1">
            <a:spLocks noGrp="1" noChangeArrowheads="1"/>
          </p:cNvSpPr>
          <p:nvPr/>
        </p:nvSpPr>
        <p:spPr bwMode="auto">
          <a:xfrm>
            <a:off x="3887788" y="9494838"/>
            <a:ext cx="2974975" cy="500062"/>
          </a:xfrm>
          <a:prstGeom prst="rect">
            <a:avLst/>
          </a:prstGeom>
          <a:noFill/>
          <a:ln w="9525">
            <a:noFill/>
            <a:miter lim="800000"/>
            <a:headEnd/>
            <a:tailEnd/>
          </a:ln>
        </p:spPr>
        <p:txBody>
          <a:bodyPr lIns="96341" tIns="48171" rIns="96341" bIns="48171" anchor="b"/>
          <a:lstStyle/>
          <a:p>
            <a:pPr algn="r" defTabSz="965200"/>
            <a:fld id="{328FF6E2-5FE2-4DC6-8B1D-2E35FBF58CDC}" type="slidenum">
              <a:rPr lang="en-US" sz="1300">
                <a:latin typeface="Calibri" pitchFamily="34" charset="0"/>
              </a:rPr>
              <a:pPr algn="r" defTabSz="965200"/>
              <a:t>16</a:t>
            </a:fld>
            <a:endParaRPr lang="en-US" sz="1300">
              <a:latin typeface="Calibri"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a:noFill/>
          <a:ln/>
        </p:spPr>
        <p:txBody>
          <a:bodyPr/>
          <a:lstStyle/>
          <a:p>
            <a:pPr defTabSz="914400"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jdelijke aanduiding voor dianummer 6"/>
          <p:cNvSpPr>
            <a:spLocks noGrp="1"/>
          </p:cNvSpPr>
          <p:nvPr>
            <p:ph type="sldNum" sz="quarter" idx="5"/>
          </p:nvPr>
        </p:nvSpPr>
        <p:spPr>
          <a:noFill/>
        </p:spPr>
        <p:txBody>
          <a:bodyPr/>
          <a:lstStyle/>
          <a:p>
            <a:fld id="{0C7C8F29-C0FB-4AB2-9AD7-9C48EDA992B4}" type="slidenum">
              <a:rPr lang="nl-NL" smtClean="0"/>
              <a:pPr/>
              <a:t>17</a:t>
            </a:fld>
            <a:endParaRPr lang="nl-NL" smtClean="0"/>
          </a:p>
        </p:txBody>
      </p:sp>
      <p:sp>
        <p:nvSpPr>
          <p:cNvPr id="92162" name="Rectangle 7"/>
          <p:cNvSpPr txBox="1">
            <a:spLocks noGrp="1" noChangeArrowheads="1"/>
          </p:cNvSpPr>
          <p:nvPr/>
        </p:nvSpPr>
        <p:spPr bwMode="auto">
          <a:xfrm>
            <a:off x="3887788" y="9494838"/>
            <a:ext cx="2974975" cy="500062"/>
          </a:xfrm>
          <a:prstGeom prst="rect">
            <a:avLst/>
          </a:prstGeom>
          <a:noFill/>
          <a:ln w="9525">
            <a:noFill/>
            <a:miter lim="800000"/>
            <a:headEnd/>
            <a:tailEnd/>
          </a:ln>
        </p:spPr>
        <p:txBody>
          <a:bodyPr lIns="96341" tIns="48171" rIns="96341" bIns="48171" anchor="b"/>
          <a:lstStyle/>
          <a:p>
            <a:pPr algn="r" defTabSz="965200"/>
            <a:fld id="{DD41A62B-8BBB-49B6-B1FD-2A44A846BA73}" type="slidenum">
              <a:rPr lang="en-US" sz="1300">
                <a:latin typeface="Calibri" pitchFamily="34" charset="0"/>
              </a:rPr>
              <a:pPr algn="r" defTabSz="965200"/>
              <a:t>17</a:t>
            </a:fld>
            <a:endParaRPr lang="en-US" sz="1300">
              <a:latin typeface="Calibri"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a:noFill/>
          <a:ln/>
        </p:spPr>
        <p:txBody>
          <a:bodyPr/>
          <a:lstStyle/>
          <a:p>
            <a:pPr defTabSz="914400" eaLnBrk="1" hangingPunct="1">
              <a:spcBef>
                <a:spcPct val="0"/>
              </a:spcBef>
            </a:pPr>
            <a:r>
              <a:rPr lang="en-US" smtClean="0"/>
              <a:t>Where is the agribulk coming from?</a:t>
            </a:r>
          </a:p>
          <a:p>
            <a:pPr defTabSz="914400" eaLnBrk="1" hangingPunct="1">
              <a:spcBef>
                <a:spcPct val="0"/>
              </a:spcBef>
            </a:pPr>
            <a:endParaRPr lang="en-US" smtClean="0"/>
          </a:p>
          <a:p>
            <a:pPr defTabSz="914400" eaLnBrk="1" hangingPunct="1">
              <a:spcBef>
                <a:spcPct val="0"/>
              </a:spcBef>
            </a:pPr>
            <a:r>
              <a:rPr lang="en-US" smtClean="0"/>
              <a:t>Argentina and  Brazil, by far the biggest suppliers (mainly soymeal and soybeans)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jdelijke aanduiding voor dianummer 6"/>
          <p:cNvSpPr>
            <a:spLocks noGrp="1"/>
          </p:cNvSpPr>
          <p:nvPr>
            <p:ph type="sldNum" sz="quarter" idx="5"/>
          </p:nvPr>
        </p:nvSpPr>
        <p:spPr>
          <a:noFill/>
        </p:spPr>
        <p:txBody>
          <a:bodyPr/>
          <a:lstStyle/>
          <a:p>
            <a:fld id="{15FB5630-17DE-4552-BA09-5A2E88A8E0B8}" type="slidenum">
              <a:rPr lang="nl-NL" smtClean="0"/>
              <a:pPr/>
              <a:t>18</a:t>
            </a:fld>
            <a:endParaRPr lang="nl-NL" smtClean="0"/>
          </a:p>
        </p:txBody>
      </p:sp>
      <p:sp>
        <p:nvSpPr>
          <p:cNvPr id="94210" name="Rectangle 7"/>
          <p:cNvSpPr txBox="1">
            <a:spLocks noGrp="1" noChangeArrowheads="1"/>
          </p:cNvSpPr>
          <p:nvPr/>
        </p:nvSpPr>
        <p:spPr bwMode="auto">
          <a:xfrm>
            <a:off x="3887788" y="9494838"/>
            <a:ext cx="2974975" cy="500062"/>
          </a:xfrm>
          <a:prstGeom prst="rect">
            <a:avLst/>
          </a:prstGeom>
          <a:noFill/>
          <a:ln w="9525">
            <a:noFill/>
            <a:miter lim="800000"/>
            <a:headEnd/>
            <a:tailEnd/>
          </a:ln>
        </p:spPr>
        <p:txBody>
          <a:bodyPr lIns="96341" tIns="48171" rIns="96341" bIns="48171" anchor="b"/>
          <a:lstStyle/>
          <a:p>
            <a:pPr algn="r" defTabSz="965200"/>
            <a:fld id="{B3D3A881-F9B9-4387-B06C-B5653581986D}" type="slidenum">
              <a:rPr lang="en-US" sz="1300">
                <a:latin typeface="Calibri" pitchFamily="34" charset="0"/>
              </a:rPr>
              <a:pPr algn="r" defTabSz="965200"/>
              <a:t>18</a:t>
            </a:fld>
            <a:endParaRPr lang="en-US" sz="1300">
              <a:latin typeface="Calibri" pitchFamily="34" charset="0"/>
            </a:endParaRPr>
          </a:p>
        </p:txBody>
      </p:sp>
      <p:sp>
        <p:nvSpPr>
          <p:cNvPr id="94211" name="Rectangle 2"/>
          <p:cNvSpPr>
            <a:spLocks noGrp="1" noRot="1" noChangeAspect="1" noChangeArrowheads="1" noTextEdit="1"/>
          </p:cNvSpPr>
          <p:nvPr>
            <p:ph type="sldImg"/>
          </p:nvPr>
        </p:nvSpPr>
        <p:spPr bwMode="auto">
          <a:xfrm>
            <a:off x="946150" y="763588"/>
            <a:ext cx="4989513" cy="3741737"/>
          </a:xfrm>
          <a:noFill/>
          <a:ln>
            <a:solidFill>
              <a:srgbClr val="000000"/>
            </a:solidFill>
            <a:miter lim="800000"/>
            <a:headEnd/>
            <a:tailEnd/>
          </a:ln>
        </p:spPr>
      </p:sp>
      <p:sp>
        <p:nvSpPr>
          <p:cNvPr id="94212" name="Rectangle 3"/>
          <p:cNvSpPr>
            <a:spLocks noGrp="1" noChangeArrowheads="1"/>
          </p:cNvSpPr>
          <p:nvPr>
            <p:ph type="body" idx="1"/>
          </p:nvPr>
        </p:nvSpPr>
        <p:spPr>
          <a:xfrm>
            <a:off x="939800" y="4735513"/>
            <a:ext cx="4999038" cy="4510087"/>
          </a:xfrm>
          <a:noFill/>
          <a:ln/>
        </p:spPr>
        <p:txBody>
          <a:bodyPr/>
          <a:lstStyle/>
          <a:p>
            <a:pPr defTabSz="914400" eaLnBrk="1" hangingPunct="1">
              <a:spcBef>
                <a:spcPct val="0"/>
              </a:spcBef>
            </a:pPr>
            <a:r>
              <a:rPr lang="en-US" smtClean="0"/>
              <a:t>This chart clearly illustrates that the majority of the agribulk cargoes is for domestic use or transported by barge to destinations in the hinterland</a:t>
            </a:r>
          </a:p>
          <a:p>
            <a:pPr defTabSz="914400" eaLnBrk="1" hangingPunct="1">
              <a:spcBef>
                <a:spcPct val="0"/>
              </a:spcBef>
            </a:pPr>
            <a:endParaRPr lang="en-US" smtClean="0"/>
          </a:p>
          <a:p>
            <a:pPr defTabSz="914400" eaLnBrk="1" hangingPunct="1">
              <a:spcBef>
                <a:spcPct val="0"/>
              </a:spcBef>
            </a:pPr>
            <a:r>
              <a:rPr lang="en-US" smtClean="0"/>
              <a:t>Examples:</a:t>
            </a:r>
          </a:p>
          <a:p>
            <a:pPr defTabSz="914400" eaLnBrk="1" hangingPunct="1">
              <a:spcBef>
                <a:spcPct val="0"/>
              </a:spcBef>
            </a:pPr>
            <a:r>
              <a:rPr lang="en-US" smtClean="0"/>
              <a:t>ADM crusher Rotterdam (ca 2.3 mln tons)</a:t>
            </a:r>
          </a:p>
          <a:p>
            <a:pPr defTabSz="914400" eaLnBrk="1" hangingPunct="1">
              <a:spcBef>
                <a:spcPct val="0"/>
              </a:spcBef>
            </a:pPr>
            <a:r>
              <a:rPr lang="en-US" smtClean="0"/>
              <a:t>Bunge crusher in Mannheim</a:t>
            </a:r>
          </a:p>
          <a:p>
            <a:pPr defTabSz="914400" eaLnBrk="1" hangingPunct="1">
              <a:spcBef>
                <a:spcPct val="0"/>
              </a:spcBef>
            </a:pPr>
            <a:r>
              <a:rPr lang="en-US" smtClean="0"/>
              <a:t>Cefetra imports for compound feed industry in NL</a:t>
            </a:r>
          </a:p>
          <a:p>
            <a:pPr defTabSz="914400" eaLnBrk="1" hangingPunct="1">
              <a:spcBef>
                <a:spcPct val="0"/>
              </a:spcBef>
            </a:pPr>
            <a:r>
              <a:rPr lang="en-US" smtClean="0"/>
              <a:t>Toepfer, Glencore agri traders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jdelijke aanduiding voor dianummer 6"/>
          <p:cNvSpPr>
            <a:spLocks noGrp="1"/>
          </p:cNvSpPr>
          <p:nvPr>
            <p:ph type="sldNum" sz="quarter" idx="5"/>
          </p:nvPr>
        </p:nvSpPr>
        <p:spPr>
          <a:noFill/>
        </p:spPr>
        <p:txBody>
          <a:bodyPr/>
          <a:lstStyle/>
          <a:p>
            <a:fld id="{3CE04E94-AD32-413B-964A-E3730889B424}" type="slidenum">
              <a:rPr lang="nl-NL" smtClean="0"/>
              <a:pPr/>
              <a:t>21</a:t>
            </a:fld>
            <a:endParaRPr lang="nl-NL" smtClean="0"/>
          </a:p>
        </p:txBody>
      </p:sp>
      <p:sp>
        <p:nvSpPr>
          <p:cNvPr id="98306" name="Rectangle 7"/>
          <p:cNvSpPr txBox="1">
            <a:spLocks noGrp="1" noChangeArrowheads="1"/>
          </p:cNvSpPr>
          <p:nvPr/>
        </p:nvSpPr>
        <p:spPr bwMode="auto">
          <a:xfrm>
            <a:off x="3889375" y="9498013"/>
            <a:ext cx="2974975" cy="498475"/>
          </a:xfrm>
          <a:prstGeom prst="rect">
            <a:avLst/>
          </a:prstGeom>
          <a:noFill/>
          <a:ln w="9525">
            <a:noFill/>
            <a:miter lim="800000"/>
            <a:headEnd/>
            <a:tailEnd/>
          </a:ln>
        </p:spPr>
        <p:txBody>
          <a:bodyPr lIns="100140" tIns="50070" rIns="100140" bIns="50070" anchor="b"/>
          <a:lstStyle/>
          <a:p>
            <a:pPr algn="r" defTabSz="1001713" eaLnBrk="0" hangingPunct="0"/>
            <a:fld id="{892F1A84-178B-4AF3-B98E-0F52EAF1E836}" type="slidenum">
              <a:rPr lang="en-US" sz="1300">
                <a:latin typeface="Times New Roman" pitchFamily="18" charset="0"/>
              </a:rPr>
              <a:pPr algn="r" defTabSz="1001713" eaLnBrk="0" hangingPunct="0"/>
              <a:t>21</a:t>
            </a:fld>
            <a:endParaRPr lang="en-US" sz="1300">
              <a:latin typeface="Times New Roman" pitchFamily="18" charset="0"/>
            </a:endParaRPr>
          </a:p>
        </p:txBody>
      </p:sp>
      <p:sp>
        <p:nvSpPr>
          <p:cNvPr id="98307" name="Rectangle 2"/>
          <p:cNvSpPr>
            <a:spLocks noGrp="1" noRot="1" noChangeAspect="1" noChangeArrowheads="1" noTextEdit="1"/>
          </p:cNvSpPr>
          <p:nvPr>
            <p:ph type="sldImg"/>
          </p:nvPr>
        </p:nvSpPr>
        <p:spPr bwMode="auto">
          <a:xfrm>
            <a:off x="935038" y="750888"/>
            <a:ext cx="4997450" cy="3748087"/>
          </a:xfrm>
          <a:noFill/>
          <a:ln>
            <a:solidFill>
              <a:srgbClr val="000000"/>
            </a:solidFill>
            <a:miter lim="800000"/>
            <a:headEnd/>
            <a:tailEnd/>
          </a:ln>
        </p:spPr>
      </p:sp>
      <p:sp>
        <p:nvSpPr>
          <p:cNvPr id="98308" name="Rectangle 3"/>
          <p:cNvSpPr>
            <a:spLocks noGrp="1" noChangeArrowheads="1"/>
          </p:cNvSpPr>
          <p:nvPr>
            <p:ph type="body" idx="1"/>
          </p:nvPr>
        </p:nvSpPr>
        <p:spPr>
          <a:xfrm>
            <a:off x="915988" y="4746625"/>
            <a:ext cx="5032375" cy="4498975"/>
          </a:xfrm>
          <a:noFill/>
          <a:ln/>
        </p:spPr>
        <p:txBody>
          <a:bodyPr lIns="100140" tIns="50070" rIns="100140" bIns="50070"/>
          <a:lstStyle/>
          <a:p>
            <a:pPr marL="180975" indent="-180975" defTabSz="914400" eaLnBrk="1" hangingPunct="1">
              <a:buFontTx/>
              <a:buChar char="•"/>
              <a:tabLst>
                <a:tab pos="180975" algn="l"/>
              </a:tabLst>
            </a:pPr>
            <a:r>
              <a:rPr lang="nl-NL" smtClean="0"/>
              <a:t>Uiteraard wordt er nog gesproken over een nieuw GLB maar ook over de handhaving van de quotasystemen voor melk en suiker,</a:t>
            </a:r>
          </a:p>
          <a:p>
            <a:pPr marL="180975" indent="-180975" defTabSz="914400" eaLnBrk="1" hangingPunct="1">
              <a:buFontTx/>
              <a:buChar char="•"/>
              <a:tabLst>
                <a:tab pos="180975" algn="l"/>
              </a:tabLst>
            </a:pPr>
            <a:r>
              <a:rPr lang="nl-NL" smtClean="0"/>
              <a:t>Officiële presentatie van de Commissie medio november 2010 maar de plannen zijn al uitgelekt met als opmerkelijk gegeven dat men het weer heeft over voedselzekerheid en pas daarna over voedselveiligheid en milieu (maatschappelijke diensten, onderhoud landschap, dierenwelzijn)</a:t>
            </a:r>
          </a:p>
          <a:p>
            <a:pPr marL="180975" indent="-180975" defTabSz="914400" eaLnBrk="1" hangingPunct="1">
              <a:buFontTx/>
              <a:buChar char="•"/>
              <a:tabLst>
                <a:tab pos="180975" algn="l"/>
              </a:tabLst>
            </a:pPr>
            <a:r>
              <a:rPr lang="nl-NL" smtClean="0"/>
              <a:t>Flat rate per land of regio met de een mogelijkheid tot een extra steun voor maatschappelijke diensten of ter verbetering van de biodiversiteit,</a:t>
            </a:r>
          </a:p>
          <a:p>
            <a:pPr marL="180975" indent="-180975" defTabSz="914400" eaLnBrk="1" hangingPunct="1">
              <a:buFontTx/>
              <a:buChar char="•"/>
              <a:tabLst>
                <a:tab pos="180975" algn="l"/>
              </a:tabLst>
            </a:pPr>
            <a:r>
              <a:rPr lang="nl-NL" smtClean="0"/>
              <a:t>Zoals altijd gaat het over geld waarbij Nederland iets wil doen aan de nettobetalingpositie =&gt; men vergeet dat Nederland 70% van alle producten exporteert.</a:t>
            </a:r>
          </a:p>
          <a:p>
            <a:pPr marL="180975" indent="-180975" defTabSz="914400" eaLnBrk="1" hangingPunct="1">
              <a:buFontTx/>
              <a:buChar char="•"/>
              <a:tabLst>
                <a:tab pos="180975" algn="l"/>
              </a:tabLst>
            </a:pPr>
            <a:r>
              <a:rPr lang="nl-NL" smtClean="0"/>
              <a:t>China, India en de landen in het Midden-Oosten hebben het oude EU landbouwbeleid gekopieerd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jdelijke aanduiding voor dianummer 6"/>
          <p:cNvSpPr>
            <a:spLocks noGrp="1"/>
          </p:cNvSpPr>
          <p:nvPr>
            <p:ph type="sldNum" sz="quarter" idx="5"/>
          </p:nvPr>
        </p:nvSpPr>
        <p:spPr>
          <a:noFill/>
        </p:spPr>
        <p:txBody>
          <a:bodyPr/>
          <a:lstStyle/>
          <a:p>
            <a:fld id="{BDE0113D-0E2C-480C-A6B3-AEFE9D34B823}" type="slidenum">
              <a:rPr lang="nl-NL" smtClean="0"/>
              <a:pPr/>
              <a:t>26</a:t>
            </a:fld>
            <a:endParaRPr lang="nl-NL" smtClean="0"/>
          </a:p>
        </p:txBody>
      </p:sp>
      <p:sp>
        <p:nvSpPr>
          <p:cNvPr id="104450" name="Rectangle 7"/>
          <p:cNvSpPr txBox="1">
            <a:spLocks noGrp="1" noChangeArrowheads="1"/>
          </p:cNvSpPr>
          <p:nvPr/>
        </p:nvSpPr>
        <p:spPr bwMode="auto">
          <a:xfrm>
            <a:off x="3889375" y="9498013"/>
            <a:ext cx="2974975" cy="498475"/>
          </a:xfrm>
          <a:prstGeom prst="rect">
            <a:avLst/>
          </a:prstGeom>
          <a:noFill/>
          <a:ln w="9525">
            <a:noFill/>
            <a:miter lim="800000"/>
            <a:headEnd/>
            <a:tailEnd/>
          </a:ln>
        </p:spPr>
        <p:txBody>
          <a:bodyPr lIns="100140" tIns="50070" rIns="100140" bIns="50070" anchor="b"/>
          <a:lstStyle/>
          <a:p>
            <a:pPr algn="r" defTabSz="1001713" eaLnBrk="0" hangingPunct="0"/>
            <a:fld id="{48348DE0-7837-4CE9-97B4-3437A10E0C43}" type="slidenum">
              <a:rPr lang="en-US" sz="1300">
                <a:latin typeface="Times New Roman" pitchFamily="18" charset="0"/>
              </a:rPr>
              <a:pPr algn="r" defTabSz="1001713" eaLnBrk="0" hangingPunct="0"/>
              <a:t>26</a:t>
            </a:fld>
            <a:endParaRPr lang="en-US" sz="1300">
              <a:latin typeface="Times New Roman" pitchFamily="18" charset="0"/>
            </a:endParaRPr>
          </a:p>
        </p:txBody>
      </p:sp>
      <p:sp>
        <p:nvSpPr>
          <p:cNvPr id="104451" name="Rectangle 2"/>
          <p:cNvSpPr>
            <a:spLocks noGrp="1" noRot="1" noChangeAspect="1" noChangeArrowheads="1" noTextEdit="1"/>
          </p:cNvSpPr>
          <p:nvPr>
            <p:ph type="sldImg"/>
          </p:nvPr>
        </p:nvSpPr>
        <p:spPr bwMode="auto">
          <a:xfrm>
            <a:off x="935038" y="750888"/>
            <a:ext cx="4997450" cy="3748087"/>
          </a:xfrm>
          <a:noFill/>
          <a:ln>
            <a:solidFill>
              <a:srgbClr val="000000"/>
            </a:solidFill>
            <a:miter lim="800000"/>
            <a:headEnd/>
            <a:tailEnd/>
          </a:ln>
        </p:spPr>
      </p:sp>
      <p:sp>
        <p:nvSpPr>
          <p:cNvPr id="104452" name="Rectangle 3"/>
          <p:cNvSpPr>
            <a:spLocks noGrp="1" noChangeArrowheads="1"/>
          </p:cNvSpPr>
          <p:nvPr>
            <p:ph type="body" idx="1"/>
          </p:nvPr>
        </p:nvSpPr>
        <p:spPr>
          <a:xfrm>
            <a:off x="915988" y="4746625"/>
            <a:ext cx="5032375" cy="4498975"/>
          </a:xfrm>
          <a:noFill/>
          <a:ln/>
        </p:spPr>
        <p:txBody>
          <a:bodyPr lIns="100140" tIns="50070" rIns="100140" bIns="50070"/>
          <a:lstStyle/>
          <a:p>
            <a:pPr marL="180975" indent="-180975" defTabSz="914400" eaLnBrk="1" hangingPunct="1">
              <a:buFontTx/>
              <a:buChar char="•"/>
              <a:tabLst>
                <a:tab pos="180975" algn="l"/>
              </a:tabLst>
            </a:pPr>
            <a:r>
              <a:rPr lang="nl-NL" smtClean="0"/>
              <a:t>Uiteraard wordt er nog gesproken over een nieuw GLB maar ook over de handhaving van de quotasystemen voor melk en suiker,</a:t>
            </a:r>
          </a:p>
          <a:p>
            <a:pPr marL="180975" indent="-180975" defTabSz="914400" eaLnBrk="1" hangingPunct="1">
              <a:buFontTx/>
              <a:buChar char="•"/>
              <a:tabLst>
                <a:tab pos="180975" algn="l"/>
              </a:tabLst>
            </a:pPr>
            <a:r>
              <a:rPr lang="nl-NL" smtClean="0"/>
              <a:t>Officiële presentatie van de Commissie medio november 2010 maar de plannen zijn al uitgelekt met als opmerkelijk gegeven dat men het weer heeft over voedselzekerheid en pas daarna over voedselveiligheid en milieu (maatschappelijke diensten, onderhoud landschap, dierenwelzijn)</a:t>
            </a:r>
          </a:p>
          <a:p>
            <a:pPr marL="180975" indent="-180975" defTabSz="914400" eaLnBrk="1" hangingPunct="1">
              <a:buFontTx/>
              <a:buChar char="•"/>
              <a:tabLst>
                <a:tab pos="180975" algn="l"/>
              </a:tabLst>
            </a:pPr>
            <a:r>
              <a:rPr lang="nl-NL" smtClean="0"/>
              <a:t>Flat rate per land of regio met de een mogelijkheid tot een extra steun voor maatschappelijke diensten of ter verbetering van de biodiversiteit,</a:t>
            </a:r>
          </a:p>
          <a:p>
            <a:pPr marL="180975" indent="-180975" defTabSz="914400" eaLnBrk="1" hangingPunct="1">
              <a:buFontTx/>
              <a:buChar char="•"/>
              <a:tabLst>
                <a:tab pos="180975" algn="l"/>
              </a:tabLst>
            </a:pPr>
            <a:r>
              <a:rPr lang="nl-NL" smtClean="0"/>
              <a:t>Zoals altijd gaat het over geld waarbij Nederland iets wil doen aan de nettobetalingpositie =&gt; men vergeet dat Nederland 70% van alle producten exporteert.</a:t>
            </a:r>
          </a:p>
          <a:p>
            <a:pPr marL="180975" indent="-180975" defTabSz="914400" eaLnBrk="1" hangingPunct="1">
              <a:buFontTx/>
              <a:buChar char="•"/>
              <a:tabLst>
                <a:tab pos="180975" algn="l"/>
              </a:tabLst>
            </a:pPr>
            <a:r>
              <a:rPr lang="nl-NL" smtClean="0"/>
              <a:t>China, India en de landen in het Midden-Oosten hebben het oude EU landbouwbeleid gekopieerd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jdelijke aanduiding voor dianummer 6"/>
          <p:cNvSpPr>
            <a:spLocks noGrp="1"/>
          </p:cNvSpPr>
          <p:nvPr>
            <p:ph type="sldNum" sz="quarter" idx="5"/>
          </p:nvPr>
        </p:nvSpPr>
        <p:spPr>
          <a:noFill/>
        </p:spPr>
        <p:txBody>
          <a:bodyPr/>
          <a:lstStyle/>
          <a:p>
            <a:fld id="{7D744A7C-BD16-4F65-A9CD-4EB25442895A}" type="slidenum">
              <a:rPr lang="nl-NL" smtClean="0"/>
              <a:pPr/>
              <a:t>27</a:t>
            </a:fld>
            <a:endParaRPr lang="nl-NL" smtClean="0"/>
          </a:p>
        </p:txBody>
      </p:sp>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nummer 6"/>
          <p:cNvSpPr>
            <a:spLocks noGrp="1"/>
          </p:cNvSpPr>
          <p:nvPr>
            <p:ph type="sldNum" sz="quarter" idx="5"/>
          </p:nvPr>
        </p:nvSpPr>
        <p:spPr>
          <a:noFill/>
        </p:spPr>
        <p:txBody>
          <a:bodyPr/>
          <a:lstStyle/>
          <a:p>
            <a:fld id="{E3A78A7E-5360-486F-93CB-ACED413C2824}" type="slidenum">
              <a:rPr lang="nl-NL" smtClean="0"/>
              <a:pPr/>
              <a:t>2</a:t>
            </a:fld>
            <a:endParaRPr lang="nl-NL" smtClean="0"/>
          </a:p>
        </p:txBody>
      </p:sp>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jdelijke aanduiding voor dianummer 6"/>
          <p:cNvSpPr>
            <a:spLocks noGrp="1"/>
          </p:cNvSpPr>
          <p:nvPr>
            <p:ph type="sldNum" sz="quarter" idx="5"/>
          </p:nvPr>
        </p:nvSpPr>
        <p:spPr>
          <a:noFill/>
        </p:spPr>
        <p:txBody>
          <a:bodyPr/>
          <a:lstStyle/>
          <a:p>
            <a:fld id="{D7724C91-34BB-4C47-BF79-D4808C6E0163}" type="slidenum">
              <a:rPr lang="nl-NL" smtClean="0"/>
              <a:pPr/>
              <a:t>28</a:t>
            </a:fld>
            <a:endParaRPr lang="nl-NL" smtClean="0"/>
          </a:p>
        </p:txBody>
      </p:sp>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jdelijke aanduiding voor dianummer 6"/>
          <p:cNvSpPr>
            <a:spLocks noGrp="1"/>
          </p:cNvSpPr>
          <p:nvPr>
            <p:ph type="sldNum" sz="quarter" idx="5"/>
          </p:nvPr>
        </p:nvSpPr>
        <p:spPr>
          <a:noFill/>
        </p:spPr>
        <p:txBody>
          <a:bodyPr/>
          <a:lstStyle/>
          <a:p>
            <a:fld id="{37FD734C-B5EC-48A0-955A-F6BDEDFC94DA}" type="slidenum">
              <a:rPr lang="nl-NL" smtClean="0"/>
              <a:pPr/>
              <a:t>30</a:t>
            </a:fld>
            <a:endParaRPr lang="nl-NL" smtClean="0"/>
          </a:p>
        </p:txBody>
      </p:sp>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jdelijke aanduiding voor dianummer 6"/>
          <p:cNvSpPr>
            <a:spLocks noGrp="1"/>
          </p:cNvSpPr>
          <p:nvPr>
            <p:ph type="sldNum" sz="quarter" idx="5"/>
          </p:nvPr>
        </p:nvSpPr>
        <p:spPr>
          <a:noFill/>
        </p:spPr>
        <p:txBody>
          <a:bodyPr/>
          <a:lstStyle/>
          <a:p>
            <a:fld id="{CB7405AC-C314-4589-A761-EF056159A50B}" type="slidenum">
              <a:rPr lang="nl-NL" smtClean="0"/>
              <a:pPr/>
              <a:t>32</a:t>
            </a:fld>
            <a:endParaRPr lang="nl-NL" smtClean="0"/>
          </a:p>
        </p:txBody>
      </p:sp>
      <p:sp>
        <p:nvSpPr>
          <p:cNvPr id="115714" name="Rectangle 7"/>
          <p:cNvSpPr txBox="1">
            <a:spLocks noGrp="1" noChangeArrowheads="1"/>
          </p:cNvSpPr>
          <p:nvPr/>
        </p:nvSpPr>
        <p:spPr bwMode="auto">
          <a:xfrm>
            <a:off x="3889375" y="9498013"/>
            <a:ext cx="2974975" cy="498475"/>
          </a:xfrm>
          <a:prstGeom prst="rect">
            <a:avLst/>
          </a:prstGeom>
          <a:noFill/>
          <a:ln w="9525">
            <a:noFill/>
            <a:miter lim="800000"/>
            <a:headEnd/>
            <a:tailEnd/>
          </a:ln>
        </p:spPr>
        <p:txBody>
          <a:bodyPr lIns="100140" tIns="50070" rIns="100140" bIns="50070" anchor="b"/>
          <a:lstStyle/>
          <a:p>
            <a:pPr algn="r" defTabSz="1001713" eaLnBrk="0" hangingPunct="0"/>
            <a:fld id="{060A3692-8824-4516-B935-D06DC695B51D}" type="slidenum">
              <a:rPr lang="en-US" sz="1300">
                <a:latin typeface="Times New Roman" pitchFamily="18" charset="0"/>
              </a:rPr>
              <a:pPr algn="r" defTabSz="1001713" eaLnBrk="0" hangingPunct="0"/>
              <a:t>32</a:t>
            </a:fld>
            <a:endParaRPr lang="en-US" sz="1300">
              <a:latin typeface="Times New Roman" pitchFamily="18" charset="0"/>
            </a:endParaRPr>
          </a:p>
        </p:txBody>
      </p:sp>
      <p:sp>
        <p:nvSpPr>
          <p:cNvPr id="115715" name="Rectangle 2"/>
          <p:cNvSpPr>
            <a:spLocks noGrp="1" noRot="1" noChangeAspect="1" noChangeArrowheads="1" noTextEdit="1"/>
          </p:cNvSpPr>
          <p:nvPr>
            <p:ph type="sldImg"/>
          </p:nvPr>
        </p:nvSpPr>
        <p:spPr bwMode="auto">
          <a:xfrm>
            <a:off x="935038" y="750888"/>
            <a:ext cx="4997450" cy="3748087"/>
          </a:xfrm>
          <a:noFill/>
          <a:ln>
            <a:solidFill>
              <a:srgbClr val="000000"/>
            </a:solidFill>
            <a:miter lim="800000"/>
            <a:headEnd/>
            <a:tailEnd/>
          </a:ln>
        </p:spPr>
      </p:sp>
      <p:sp>
        <p:nvSpPr>
          <p:cNvPr id="115716" name="Rectangle 3"/>
          <p:cNvSpPr>
            <a:spLocks noGrp="1" noChangeArrowheads="1"/>
          </p:cNvSpPr>
          <p:nvPr>
            <p:ph type="body" idx="1"/>
          </p:nvPr>
        </p:nvSpPr>
        <p:spPr>
          <a:xfrm>
            <a:off x="915988" y="4746625"/>
            <a:ext cx="5032375" cy="4498975"/>
          </a:xfrm>
          <a:noFill/>
          <a:ln/>
        </p:spPr>
        <p:txBody>
          <a:bodyPr lIns="100140" tIns="50070" rIns="100140" bIns="50070"/>
          <a:lstStyle/>
          <a:p>
            <a:pPr marL="180975" indent="-180975" defTabSz="914400" eaLnBrk="1" hangingPunct="1">
              <a:buFontTx/>
              <a:buChar char="•"/>
              <a:tabLst>
                <a:tab pos="180975" algn="l"/>
              </a:tabLst>
            </a:pPr>
            <a:r>
              <a:rPr lang="nl-NL" smtClean="0"/>
              <a:t>Uiteraard wordt er nog gesproken over een nieuw GLB maar ook over de handhaving van de quotasystemen voor melk en suiker,</a:t>
            </a:r>
          </a:p>
          <a:p>
            <a:pPr marL="180975" indent="-180975" defTabSz="914400" eaLnBrk="1" hangingPunct="1">
              <a:buFontTx/>
              <a:buChar char="•"/>
              <a:tabLst>
                <a:tab pos="180975" algn="l"/>
              </a:tabLst>
            </a:pPr>
            <a:r>
              <a:rPr lang="nl-NL" smtClean="0"/>
              <a:t>Officiële presentatie van de Commissie medio november 2010 maar de plannen zijn al uitgelekt met als opmerkelijk gegeven dat men het weer heeft over voedselzekerheid en pas daarna over voedselveiligheid en milieu (maatschappelijke diensten, onderhoud landschap, dierenwelzijn)</a:t>
            </a:r>
          </a:p>
          <a:p>
            <a:pPr marL="180975" indent="-180975" defTabSz="914400" eaLnBrk="1" hangingPunct="1">
              <a:buFontTx/>
              <a:buChar char="•"/>
              <a:tabLst>
                <a:tab pos="180975" algn="l"/>
              </a:tabLst>
            </a:pPr>
            <a:r>
              <a:rPr lang="nl-NL" smtClean="0"/>
              <a:t>Flat rate per land of regio met de een mogelijkheid tot een extra steun voor maatschappelijke diensten of ter verbetering van de biodiversiteit,</a:t>
            </a:r>
          </a:p>
          <a:p>
            <a:pPr marL="180975" indent="-180975" defTabSz="914400" eaLnBrk="1" hangingPunct="1">
              <a:buFontTx/>
              <a:buChar char="•"/>
              <a:tabLst>
                <a:tab pos="180975" algn="l"/>
              </a:tabLst>
            </a:pPr>
            <a:r>
              <a:rPr lang="nl-NL" smtClean="0"/>
              <a:t>Zoals altijd gaat het over geld waarbij Nederland iets wil doen aan de nettobetalingpositie =&gt; men vergeet dat Nederland 70% van alle producten exporteert.</a:t>
            </a:r>
          </a:p>
          <a:p>
            <a:pPr marL="180975" indent="-180975" defTabSz="914400" eaLnBrk="1" hangingPunct="1">
              <a:buFontTx/>
              <a:buChar char="•"/>
              <a:tabLst>
                <a:tab pos="180975" algn="l"/>
              </a:tabLst>
            </a:pPr>
            <a:r>
              <a:rPr lang="nl-NL" smtClean="0"/>
              <a:t>China, India en de landen in het Midden-Oosten hebben het oude EU landbouwbeleid gekopieerd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jdelijke aanduiding voor dianummer 6"/>
          <p:cNvSpPr>
            <a:spLocks noGrp="1"/>
          </p:cNvSpPr>
          <p:nvPr>
            <p:ph type="sldNum" sz="quarter" idx="5"/>
          </p:nvPr>
        </p:nvSpPr>
        <p:spPr>
          <a:noFill/>
        </p:spPr>
        <p:txBody>
          <a:bodyPr/>
          <a:lstStyle/>
          <a:p>
            <a:fld id="{11EFEC2D-8237-48F4-9410-87A76AE4C4A6}" type="slidenum">
              <a:rPr lang="nl-NL" smtClean="0"/>
              <a:pPr/>
              <a:t>34</a:t>
            </a:fld>
            <a:endParaRPr lang="nl-NL" smtClean="0"/>
          </a:p>
        </p:txBody>
      </p:sp>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jdelijke aanduiding voor dianummer 6"/>
          <p:cNvSpPr>
            <a:spLocks noGrp="1"/>
          </p:cNvSpPr>
          <p:nvPr>
            <p:ph type="sldNum" sz="quarter" idx="5"/>
          </p:nvPr>
        </p:nvSpPr>
        <p:spPr>
          <a:noFill/>
        </p:spPr>
        <p:txBody>
          <a:bodyPr/>
          <a:lstStyle/>
          <a:p>
            <a:fld id="{A783A401-AE73-4ABB-BD39-9395CF65DDFB}" type="slidenum">
              <a:rPr lang="nl-NL" smtClean="0"/>
              <a:pPr/>
              <a:t>35</a:t>
            </a:fld>
            <a:endParaRPr lang="nl-NL" smtClean="0"/>
          </a:p>
        </p:txBody>
      </p:sp>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jdelijke aanduiding voor dianummer 6"/>
          <p:cNvSpPr>
            <a:spLocks noGrp="1"/>
          </p:cNvSpPr>
          <p:nvPr>
            <p:ph type="sldNum" sz="quarter" idx="5"/>
          </p:nvPr>
        </p:nvSpPr>
        <p:spPr>
          <a:noFill/>
        </p:spPr>
        <p:txBody>
          <a:bodyPr/>
          <a:lstStyle/>
          <a:p>
            <a:fld id="{78AFE42F-54C0-40D1-9E33-F55BCE243B27}" type="slidenum">
              <a:rPr lang="nl-NL" smtClean="0"/>
              <a:pPr/>
              <a:t>36</a:t>
            </a:fld>
            <a:endParaRPr lang="nl-NL" smtClean="0"/>
          </a:p>
        </p:txBody>
      </p:sp>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jdelijke aanduiding voor dianummer 6"/>
          <p:cNvSpPr>
            <a:spLocks noGrp="1"/>
          </p:cNvSpPr>
          <p:nvPr>
            <p:ph type="sldNum" sz="quarter" idx="5"/>
          </p:nvPr>
        </p:nvSpPr>
        <p:spPr>
          <a:noFill/>
        </p:spPr>
        <p:txBody>
          <a:bodyPr/>
          <a:lstStyle/>
          <a:p>
            <a:fld id="{D0F51F3B-5A3D-4A2B-8821-105A28DCF16E}" type="slidenum">
              <a:rPr lang="nl-NL" smtClean="0"/>
              <a:pPr/>
              <a:t>37</a:t>
            </a:fld>
            <a:endParaRPr lang="nl-NL" smtClean="0"/>
          </a:p>
        </p:txBody>
      </p:sp>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jdelijke aanduiding voor dianummer 6"/>
          <p:cNvSpPr>
            <a:spLocks noGrp="1"/>
          </p:cNvSpPr>
          <p:nvPr>
            <p:ph type="sldNum" sz="quarter" idx="5"/>
          </p:nvPr>
        </p:nvSpPr>
        <p:spPr>
          <a:noFill/>
        </p:spPr>
        <p:txBody>
          <a:bodyPr/>
          <a:lstStyle/>
          <a:p>
            <a:fld id="{9F68ABD4-B505-4CC2-82D0-5A5FC2E30B12}" type="slidenum">
              <a:rPr lang="nl-NL" smtClean="0"/>
              <a:pPr/>
              <a:t>40</a:t>
            </a:fld>
            <a:endParaRPr lang="nl-NL" smtClean="0"/>
          </a:p>
        </p:txBody>
      </p:sp>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nummer 6"/>
          <p:cNvSpPr>
            <a:spLocks noGrp="1"/>
          </p:cNvSpPr>
          <p:nvPr>
            <p:ph type="sldNum" sz="quarter" idx="5"/>
          </p:nvPr>
        </p:nvSpPr>
        <p:spPr>
          <a:noFill/>
        </p:spPr>
        <p:txBody>
          <a:bodyPr/>
          <a:lstStyle/>
          <a:p>
            <a:fld id="{039393E9-641F-4A39-B85D-37C2930CCF33}" type="slidenum">
              <a:rPr lang="nl-NL" smtClean="0"/>
              <a:pPr/>
              <a:t>3</a:t>
            </a:fld>
            <a:endParaRPr lang="nl-NL" smtClean="0"/>
          </a:p>
        </p:txBody>
      </p:sp>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nummer 6"/>
          <p:cNvSpPr>
            <a:spLocks noGrp="1"/>
          </p:cNvSpPr>
          <p:nvPr>
            <p:ph type="sldNum" sz="quarter" idx="5"/>
          </p:nvPr>
        </p:nvSpPr>
        <p:spPr>
          <a:noFill/>
        </p:spPr>
        <p:txBody>
          <a:bodyPr/>
          <a:lstStyle/>
          <a:p>
            <a:fld id="{292B3EA6-E1B2-4BA7-9A25-2181F3CFBA7F}" type="slidenum">
              <a:rPr lang="nl-NL" smtClean="0"/>
              <a:pPr/>
              <a:t>4</a:t>
            </a:fld>
            <a:endParaRPr lang="nl-NL" smtClean="0"/>
          </a:p>
        </p:txBody>
      </p:sp>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nummer 6"/>
          <p:cNvSpPr>
            <a:spLocks noGrp="1"/>
          </p:cNvSpPr>
          <p:nvPr>
            <p:ph type="sldNum" sz="quarter" idx="5"/>
          </p:nvPr>
        </p:nvSpPr>
        <p:spPr>
          <a:noFill/>
        </p:spPr>
        <p:txBody>
          <a:bodyPr/>
          <a:lstStyle/>
          <a:p>
            <a:fld id="{D60226D8-D5C5-4257-BC16-841CFD46B1BF}" type="slidenum">
              <a:rPr lang="nl-NL" smtClean="0"/>
              <a:pPr/>
              <a:t>5</a:t>
            </a:fld>
            <a:endParaRPr lang="nl-NL" smtClean="0"/>
          </a:p>
        </p:txBody>
      </p:sp>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nummer 6"/>
          <p:cNvSpPr>
            <a:spLocks noGrp="1"/>
          </p:cNvSpPr>
          <p:nvPr>
            <p:ph type="sldNum" sz="quarter" idx="5"/>
          </p:nvPr>
        </p:nvSpPr>
        <p:spPr>
          <a:noFill/>
        </p:spPr>
        <p:txBody>
          <a:bodyPr/>
          <a:lstStyle/>
          <a:p>
            <a:fld id="{57FAAD2C-FF9A-4BBD-AB9B-14F02EE557CD}" type="slidenum">
              <a:rPr lang="nl-NL" smtClean="0"/>
              <a:pPr/>
              <a:t>6</a:t>
            </a:fld>
            <a:endParaRPr lang="nl-NL" smtClean="0"/>
          </a:p>
        </p:txBody>
      </p:sp>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nummer 6"/>
          <p:cNvSpPr>
            <a:spLocks noGrp="1"/>
          </p:cNvSpPr>
          <p:nvPr>
            <p:ph type="sldNum" sz="quarter" idx="5"/>
          </p:nvPr>
        </p:nvSpPr>
        <p:spPr>
          <a:noFill/>
        </p:spPr>
        <p:txBody>
          <a:bodyPr/>
          <a:lstStyle/>
          <a:p>
            <a:fld id="{37273C0B-E555-41F8-921E-9AECBD13FD46}" type="slidenum">
              <a:rPr lang="nl-NL" smtClean="0"/>
              <a:pPr/>
              <a:t>7</a:t>
            </a:fld>
            <a:endParaRPr lang="nl-NL" smtClean="0"/>
          </a:p>
        </p:txBody>
      </p:sp>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nummer 6"/>
          <p:cNvSpPr>
            <a:spLocks noGrp="1"/>
          </p:cNvSpPr>
          <p:nvPr>
            <p:ph type="sldNum" sz="quarter" idx="5"/>
          </p:nvPr>
        </p:nvSpPr>
        <p:spPr>
          <a:noFill/>
        </p:spPr>
        <p:txBody>
          <a:bodyPr/>
          <a:lstStyle/>
          <a:p>
            <a:fld id="{28D59BFA-0529-4DA6-A724-2F60C9838CDB}" type="slidenum">
              <a:rPr lang="nl-NL" smtClean="0"/>
              <a:pPr/>
              <a:t>8</a:t>
            </a:fld>
            <a:endParaRPr lang="nl-NL" smtClean="0"/>
          </a:p>
        </p:txBody>
      </p:sp>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nummer 6"/>
          <p:cNvSpPr>
            <a:spLocks noGrp="1"/>
          </p:cNvSpPr>
          <p:nvPr>
            <p:ph type="sldNum" sz="quarter" idx="5"/>
          </p:nvPr>
        </p:nvSpPr>
        <p:spPr>
          <a:noFill/>
        </p:spPr>
        <p:txBody>
          <a:bodyPr/>
          <a:lstStyle/>
          <a:p>
            <a:fld id="{41653EC8-E5BA-4EEB-96FD-52FAE9F499D4}" type="slidenum">
              <a:rPr lang="nl-NL" smtClean="0"/>
              <a:pPr/>
              <a:t>9</a:t>
            </a:fld>
            <a:endParaRPr lang="nl-NL" smtClean="0"/>
          </a:p>
        </p:txBody>
      </p:sp>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16" descr="visual-intro-footer.png"/>
          <p:cNvPicPr>
            <a:picLocks noChangeAspect="1"/>
          </p:cNvPicPr>
          <p:nvPr userDrawn="1"/>
        </p:nvPicPr>
        <p:blipFill>
          <a:blip r:embed="rId3"/>
          <a:srcRect/>
          <a:stretch>
            <a:fillRect/>
          </a:stretch>
        </p:blipFill>
        <p:spPr bwMode="auto">
          <a:xfrm>
            <a:off x="0" y="4581525"/>
            <a:ext cx="9144000" cy="2286000"/>
          </a:xfrm>
          <a:prstGeom prst="rect">
            <a:avLst/>
          </a:prstGeom>
          <a:noFill/>
          <a:ln w="9525">
            <a:noFill/>
            <a:miter lim="800000"/>
            <a:headEnd/>
            <a:tailEnd/>
          </a:ln>
        </p:spPr>
      </p:pic>
      <p:pic>
        <p:nvPicPr>
          <p:cNvPr id="5" name="Afbeelding 15" descr="visual-intro-header.png"/>
          <p:cNvPicPr>
            <a:picLocks noChangeAspect="1"/>
          </p:cNvPicPr>
          <p:nvPr userDrawn="1"/>
        </p:nvPicPr>
        <p:blipFill>
          <a:blip r:embed="rId4"/>
          <a:srcRect/>
          <a:stretch>
            <a:fillRect/>
          </a:stretch>
        </p:blipFill>
        <p:spPr bwMode="auto">
          <a:xfrm>
            <a:off x="0" y="0"/>
            <a:ext cx="9144000" cy="2590800"/>
          </a:xfrm>
          <a:prstGeom prst="rect">
            <a:avLst/>
          </a:prstGeom>
          <a:noFill/>
          <a:ln w="9525">
            <a:noFill/>
            <a:miter lim="800000"/>
            <a:headEnd/>
            <a:tailEnd/>
          </a:ln>
        </p:spPr>
      </p:pic>
      <p:sp>
        <p:nvSpPr>
          <p:cNvPr id="6155" name="Rectangle 11"/>
          <p:cNvSpPr>
            <a:spLocks noGrp="1" noChangeArrowheads="1"/>
          </p:cNvSpPr>
          <p:nvPr>
            <p:ph type="ctrTitle"/>
          </p:nvPr>
        </p:nvSpPr>
        <p:spPr>
          <a:xfrm>
            <a:off x="685800" y="4572000"/>
            <a:ext cx="7772400" cy="1143000"/>
          </a:xfrm>
        </p:spPr>
        <p:txBody>
          <a:bodyPr/>
          <a:lstStyle>
            <a:lvl1pPr algn="ctr">
              <a:defRPr>
                <a:solidFill>
                  <a:schemeClr val="tx1"/>
                </a:solidFill>
              </a:defRPr>
            </a:lvl1pPr>
          </a:lstStyle>
          <a:p>
            <a:r>
              <a:rPr lang="nl-NL" smtClean="0"/>
              <a:t>Titelstijl van model bewerken</a:t>
            </a:r>
            <a:endParaRPr lang="nl-NL" dirty="0"/>
          </a:p>
        </p:txBody>
      </p:sp>
      <p:sp>
        <p:nvSpPr>
          <p:cNvPr id="6156" name="Rectangle 12"/>
          <p:cNvSpPr>
            <a:spLocks noGrp="1" noChangeArrowheads="1"/>
          </p:cNvSpPr>
          <p:nvPr>
            <p:ph type="subTitle" idx="1"/>
          </p:nvPr>
        </p:nvSpPr>
        <p:spPr>
          <a:xfrm>
            <a:off x="685800" y="5715000"/>
            <a:ext cx="7772400" cy="609600"/>
          </a:xfrm>
        </p:spPr>
        <p:txBody>
          <a:bodyPr anchor="ctr"/>
          <a:lstStyle>
            <a:lvl1pPr marL="0" indent="0" algn="ctr">
              <a:buFontTx/>
              <a:buNone/>
              <a:defRPr sz="1800">
                <a:solidFill>
                  <a:schemeClr val="tx1"/>
                </a:solidFill>
              </a:defRPr>
            </a:lvl1pPr>
          </a:lstStyle>
          <a:p>
            <a:r>
              <a:rPr lang="nl-NL" smtClean="0"/>
              <a:t>Klik om de titelstijl van het model te bewerken</a:t>
            </a:r>
            <a:endParaRPr lang="nl-NL" dirty="0"/>
          </a:p>
        </p:txBody>
      </p:sp>
      <p:sp>
        <p:nvSpPr>
          <p:cNvPr id="6" name="Rectangle 13"/>
          <p:cNvSpPr>
            <a:spLocks noGrp="1" noChangeArrowheads="1"/>
          </p:cNvSpPr>
          <p:nvPr>
            <p:ph type="dt" sz="half" idx="10"/>
          </p:nvPr>
        </p:nvSpPr>
        <p:spPr>
          <a:xfrm>
            <a:off x="685800" y="6477000"/>
            <a:ext cx="1905000" cy="3810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9A529C8-4718-46C6-B462-5B5957DDB59B}" type="datetime1">
              <a:rPr lang="nl-NL"/>
              <a:pPr>
                <a:defRPr/>
              </a:pPr>
              <a:t>27-11-2013</a:t>
            </a:fld>
            <a:endParaRPr lang="en-GB"/>
          </a:p>
        </p:txBody>
      </p:sp>
      <p:sp>
        <p:nvSpPr>
          <p:cNvPr id="7" name="Rectangle 14"/>
          <p:cNvSpPr>
            <a:spLocks noGrp="1" noChangeArrowheads="1"/>
          </p:cNvSpPr>
          <p:nvPr>
            <p:ph type="ftr" sz="quarter" idx="11"/>
          </p:nvPr>
        </p:nvSpPr>
        <p:spPr>
          <a:xfrm>
            <a:off x="3124200" y="6477000"/>
            <a:ext cx="2895600" cy="3810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nl-NL"/>
              <a:t>Polatli Commodity Exchange</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Titelstijl van model bewerken</a:t>
            </a:r>
            <a:endParaRPr lang="nl-NL"/>
          </a:p>
        </p:txBody>
      </p:sp>
      <p:sp>
        <p:nvSpPr>
          <p:cNvPr id="3" name="Tijdelijke aanduiding voor SmartArt 2"/>
          <p:cNvSpPr>
            <a:spLocks noGrp="1"/>
          </p:cNvSpPr>
          <p:nvPr>
            <p:ph type="dgm" idx="1"/>
          </p:nvPr>
        </p:nvSpPr>
        <p:spPr>
          <a:xfrm>
            <a:off x="685800" y="1981200"/>
            <a:ext cx="7772400" cy="4114800"/>
          </a:xfrm>
        </p:spPr>
        <p:txBody>
          <a:bodyPr/>
          <a:lstStyle/>
          <a:p>
            <a:pPr lvl="0"/>
            <a:r>
              <a:rPr lang="nl-NL" noProof="0" smtClean="0"/>
              <a:t>Klik op het pictogram als u een SmartArt-afbeelding wilt toevoegen</a:t>
            </a: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en-US"/>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smtClean="0"/>
              <a:t>Klik om het opmaakprofiel van de modeltitel te bewerken</a:t>
            </a:r>
          </a:p>
        </p:txBody>
      </p:sp>
      <p:sp>
        <p:nvSpPr>
          <p:cNvPr id="1027"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dk2" tx1="lt1" bg2="dk1" tx2="lt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timing>
    <p:tnLst>
      <p:par>
        <p:cTn id="1" dur="indefinite" restart="never" nodeType="tmRoot"/>
      </p:par>
    </p:tnLst>
  </p:timing>
  <p:hf sldNum="0" hdr="0"/>
  <p:txStyles>
    <p:titleStyle>
      <a:lvl1pPr algn="l" rtl="0" eaLnBrk="0" fontAlgn="base" hangingPunct="0">
        <a:spcBef>
          <a:spcPct val="0"/>
        </a:spcBef>
        <a:spcAft>
          <a:spcPct val="0"/>
        </a:spcAft>
        <a:defRPr sz="3600" b="1" cap="all">
          <a:solidFill>
            <a:srgbClr val="DA1C3F"/>
          </a:solidFill>
          <a:latin typeface="Arial"/>
          <a:ea typeface="+mj-ea"/>
          <a:cs typeface="Arial"/>
        </a:defRPr>
      </a:lvl1pPr>
      <a:lvl2pPr algn="l" rtl="0" eaLnBrk="0" fontAlgn="base" hangingPunct="0">
        <a:spcBef>
          <a:spcPct val="0"/>
        </a:spcBef>
        <a:spcAft>
          <a:spcPct val="0"/>
        </a:spcAft>
        <a:defRPr sz="3600" b="1">
          <a:solidFill>
            <a:srgbClr val="DA1C3F"/>
          </a:solidFill>
          <a:latin typeface="Arial" charset="0"/>
          <a:cs typeface="Arial" charset="0"/>
        </a:defRPr>
      </a:lvl2pPr>
      <a:lvl3pPr algn="l" rtl="0" eaLnBrk="0" fontAlgn="base" hangingPunct="0">
        <a:spcBef>
          <a:spcPct val="0"/>
        </a:spcBef>
        <a:spcAft>
          <a:spcPct val="0"/>
        </a:spcAft>
        <a:defRPr sz="3600" b="1">
          <a:solidFill>
            <a:srgbClr val="DA1C3F"/>
          </a:solidFill>
          <a:latin typeface="Arial" charset="0"/>
          <a:cs typeface="Arial" charset="0"/>
        </a:defRPr>
      </a:lvl3pPr>
      <a:lvl4pPr algn="l" rtl="0" eaLnBrk="0" fontAlgn="base" hangingPunct="0">
        <a:spcBef>
          <a:spcPct val="0"/>
        </a:spcBef>
        <a:spcAft>
          <a:spcPct val="0"/>
        </a:spcAft>
        <a:defRPr sz="3600" b="1">
          <a:solidFill>
            <a:srgbClr val="DA1C3F"/>
          </a:solidFill>
          <a:latin typeface="Arial" charset="0"/>
          <a:cs typeface="Arial" charset="0"/>
        </a:defRPr>
      </a:lvl4pPr>
      <a:lvl5pPr algn="l" rtl="0" eaLnBrk="0" fontAlgn="base" hangingPunct="0">
        <a:spcBef>
          <a:spcPct val="0"/>
        </a:spcBef>
        <a:spcAft>
          <a:spcPct val="0"/>
        </a:spcAft>
        <a:defRPr sz="3600" b="1">
          <a:solidFill>
            <a:srgbClr val="DA1C3F"/>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rgbClr val="32558B"/>
          </a:solidFill>
          <a:latin typeface="Arial"/>
          <a:ea typeface="+mn-ea"/>
          <a:cs typeface="Arial"/>
        </a:defRPr>
      </a:lvl1pPr>
      <a:lvl2pPr marL="742950" indent="-285750" algn="l" rtl="0" eaLnBrk="0" fontAlgn="base" hangingPunct="0">
        <a:spcBef>
          <a:spcPct val="20000"/>
        </a:spcBef>
        <a:spcAft>
          <a:spcPct val="0"/>
        </a:spcAft>
        <a:buChar char="–"/>
        <a:defRPr sz="2000">
          <a:solidFill>
            <a:srgbClr val="32558B"/>
          </a:solidFill>
          <a:latin typeface="Arial"/>
          <a:cs typeface="Arial"/>
        </a:defRPr>
      </a:lvl2pPr>
      <a:lvl3pPr marL="1143000" indent="-228600" algn="l" rtl="0" eaLnBrk="0" fontAlgn="base" hangingPunct="0">
        <a:spcBef>
          <a:spcPct val="20000"/>
        </a:spcBef>
        <a:spcAft>
          <a:spcPct val="0"/>
        </a:spcAft>
        <a:buChar char="•"/>
        <a:defRPr sz="2000">
          <a:solidFill>
            <a:srgbClr val="32558B"/>
          </a:solidFill>
          <a:latin typeface="Arial"/>
          <a:cs typeface="Arial"/>
        </a:defRPr>
      </a:lvl3pPr>
      <a:lvl4pPr marL="1600200" indent="-228600" algn="l" rtl="0" eaLnBrk="0" fontAlgn="base" hangingPunct="0">
        <a:spcBef>
          <a:spcPct val="20000"/>
        </a:spcBef>
        <a:spcAft>
          <a:spcPct val="0"/>
        </a:spcAft>
        <a:buChar char="–"/>
        <a:defRPr sz="2000">
          <a:solidFill>
            <a:srgbClr val="32558B"/>
          </a:solidFill>
          <a:latin typeface="Arial"/>
          <a:cs typeface="Arial"/>
        </a:defRPr>
      </a:lvl4pPr>
      <a:lvl5pPr marL="2057400" indent="-228600" algn="l" rtl="0" eaLnBrk="0" fontAlgn="base" hangingPunct="0">
        <a:spcBef>
          <a:spcPct val="20000"/>
        </a:spcBef>
        <a:spcAft>
          <a:spcPct val="0"/>
        </a:spcAft>
        <a:buChar char="»"/>
        <a:defRPr sz="2000">
          <a:solidFill>
            <a:srgbClr val="32558B"/>
          </a:solidFill>
          <a:latin typeface="Arial"/>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docid=tZFtnQ_7VkeAsM&amp;tbnid=cQrzP7aMJsITeM:&amp;ved=0CAUQjRw&amp;url=http://www.123rf.com/photo_8808166_harvest-of-soy-farmers-hand-and-soybean.html&amp;ei=8-KSUraiC8Or0QXS-oGADg&amp;bvm=bv.56988011,d.d2k&amp;psig=AFQjCNG6OdOatKmhvKTS_WvUFjY_0-IpCg&amp;ust=1385444430268145"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png"/><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5"/>
          <p:cNvSpPr>
            <a:spLocks noGrp="1"/>
          </p:cNvSpPr>
          <p:nvPr>
            <p:ph type="ctrTitle"/>
          </p:nvPr>
        </p:nvSpPr>
        <p:spPr>
          <a:xfrm>
            <a:off x="685800" y="4803775"/>
            <a:ext cx="7772400" cy="1143000"/>
          </a:xfrm>
        </p:spPr>
        <p:txBody>
          <a:bodyPr/>
          <a:lstStyle/>
          <a:p>
            <a:pPr eaLnBrk="1" hangingPunct="1"/>
            <a:r>
              <a:rPr lang="en-US" sz="3200" cap="none" smtClean="0">
                <a:solidFill>
                  <a:srgbClr val="FFFFFF"/>
                </a:solidFill>
                <a:latin typeface="Arial" charset="0"/>
                <a:cs typeface="Arial" charset="0"/>
              </a:rPr>
              <a:t>Trends and developments in </a:t>
            </a:r>
            <a:br>
              <a:rPr lang="en-US" sz="3200" cap="none" smtClean="0">
                <a:solidFill>
                  <a:srgbClr val="FFFFFF"/>
                </a:solidFill>
                <a:latin typeface="Arial" charset="0"/>
                <a:cs typeface="Arial" charset="0"/>
              </a:rPr>
            </a:br>
            <a:r>
              <a:rPr lang="en-US" sz="3200" cap="none" smtClean="0">
                <a:solidFill>
                  <a:srgbClr val="FFFFFF"/>
                </a:solidFill>
                <a:latin typeface="Arial" charset="0"/>
                <a:cs typeface="Arial" charset="0"/>
              </a:rPr>
              <a:t>grain trading</a:t>
            </a:r>
            <a:r>
              <a:rPr lang="en-US" sz="3200" i="1" cap="none" smtClean="0">
                <a:solidFill>
                  <a:srgbClr val="FFFFFF"/>
                </a:solidFill>
                <a:latin typeface="Arial" charset="0"/>
                <a:cs typeface="Arial" charset="0"/>
              </a:rPr>
              <a:t> </a:t>
            </a:r>
            <a:endParaRPr lang="nl-NL" sz="3200" cap="none" smtClean="0">
              <a:latin typeface="Arial" charset="0"/>
              <a:cs typeface="Arial" charset="0"/>
            </a:endParaRPr>
          </a:p>
        </p:txBody>
      </p:sp>
      <p:sp>
        <p:nvSpPr>
          <p:cNvPr id="17410" name="Subtitel 6"/>
          <p:cNvSpPr>
            <a:spLocks noGrp="1"/>
          </p:cNvSpPr>
          <p:nvPr>
            <p:ph type="subTitle" idx="1"/>
          </p:nvPr>
        </p:nvSpPr>
        <p:spPr>
          <a:xfrm>
            <a:off x="685800" y="6003925"/>
            <a:ext cx="7772400" cy="609600"/>
          </a:xfrm>
        </p:spPr>
        <p:txBody>
          <a:bodyPr/>
          <a:lstStyle/>
          <a:p>
            <a:pPr eaLnBrk="1" hangingPunct="1"/>
            <a:r>
              <a:rPr lang="en-US" smtClean="0">
                <a:latin typeface="Arial" charset="0"/>
                <a:cs typeface="Arial" charset="0"/>
              </a:rPr>
              <a:t>Matthé Vermeulen </a:t>
            </a:r>
          </a:p>
          <a:p>
            <a:pPr eaLnBrk="1" hangingPunct="1"/>
            <a:r>
              <a:rPr lang="en-US" smtClean="0">
                <a:latin typeface="Arial" charset="0"/>
                <a:cs typeface="Arial" charset="0"/>
              </a:rPr>
              <a:t>27 november 2013</a:t>
            </a:r>
            <a:endParaRPr lang="en-GB" sz="1200" smtClean="0">
              <a:solidFill>
                <a:srgbClr val="FFFFFF"/>
              </a:solidFill>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1681163" y="2006600"/>
            <a:ext cx="6777037" cy="3797300"/>
          </a:xfrm>
        </p:spPr>
        <p:txBody>
          <a:bodyPr/>
          <a:lstStyle/>
          <a:p>
            <a:pPr eaLnBrk="1" hangingPunct="1">
              <a:buFontTx/>
              <a:buNone/>
            </a:pPr>
            <a:r>
              <a:rPr lang="en-US" sz="1800" smtClean="0">
                <a:latin typeface="Arial" charset="0"/>
                <a:cs typeface="Arial" charset="0"/>
              </a:rPr>
              <a:t>GMP+ International’s mission:</a:t>
            </a: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r>
              <a:rPr lang="en-US" sz="1400" smtClean="0">
                <a:latin typeface="Arial" charset="0"/>
                <a:cs typeface="Arial" charset="0"/>
              </a:rPr>
              <a:t>Responsibility  / sustainability aspects are getting integrated in the interest of the current participants</a:t>
            </a:r>
          </a:p>
          <a:p>
            <a:pPr eaLnBrk="1" hangingPunct="1">
              <a:lnSpc>
                <a:spcPct val="80000"/>
              </a:lnSpc>
            </a:pPr>
            <a:endParaRPr lang="en-GB" sz="1800" smtClean="0">
              <a:latin typeface="Arial" charset="0"/>
              <a:cs typeface="Arial" charset="0"/>
            </a:endParaRPr>
          </a:p>
        </p:txBody>
      </p:sp>
      <p:sp>
        <p:nvSpPr>
          <p:cNvPr id="4" name="Tijdelijke aanduiding voor dianumm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1C76C022-EEA1-4C1D-B4C3-4B3A48156666}" type="slidenum">
              <a:rPr lang="nl-NL" sz="1200">
                <a:solidFill>
                  <a:schemeClr val="tx1">
                    <a:tint val="75000"/>
                  </a:schemeClr>
                </a:solidFill>
                <a:latin typeface="+mn-lt"/>
                <a:cs typeface="+mn-cs"/>
              </a:rPr>
              <a:pPr algn="r" defTabSz="914400" fontAlgn="auto">
                <a:spcBef>
                  <a:spcPts val="0"/>
                </a:spcBef>
                <a:spcAft>
                  <a:spcPts val="0"/>
                </a:spcAft>
                <a:defRPr/>
              </a:pPr>
              <a:t>10</a:t>
            </a:fld>
            <a:endParaRPr lang="nl-NL" sz="1200" dirty="0">
              <a:solidFill>
                <a:schemeClr val="tx1">
                  <a:tint val="75000"/>
                </a:schemeClr>
              </a:solidFill>
              <a:latin typeface="+mn-lt"/>
              <a:cs typeface="+mn-cs"/>
            </a:endParaRPr>
          </a:p>
        </p:txBody>
      </p:sp>
      <p:sp>
        <p:nvSpPr>
          <p:cNvPr id="7" name="Afgeronde rechthoek 6"/>
          <p:cNvSpPr/>
          <p:nvPr/>
        </p:nvSpPr>
        <p:spPr>
          <a:xfrm>
            <a:off x="1691680" y="2492896"/>
            <a:ext cx="6768752" cy="2520280"/>
          </a:xfrm>
          <a:prstGeom prst="roundRect">
            <a:avLst/>
          </a:prstGeom>
          <a:solidFill>
            <a:srgbClr val="6E2E8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400" i="1" dirty="0"/>
              <a:t>active co-ordination and promotion of a uniform and standardized application of basic principles  for the assurance of </a:t>
            </a:r>
            <a:r>
              <a:rPr lang="en-US" sz="2400" b="1" i="1" dirty="0">
                <a:solidFill>
                  <a:srgbClr val="FFFF00"/>
                </a:solidFill>
              </a:rPr>
              <a:t>feed safety </a:t>
            </a:r>
            <a:r>
              <a:rPr lang="en-US" sz="2400" i="1" dirty="0"/>
              <a:t>in the whole feed chain worldwide, in order to contribute to the production of safe food</a:t>
            </a:r>
            <a:endParaRPr lang="en-GB" sz="2400" dirty="0"/>
          </a:p>
        </p:txBody>
      </p:sp>
      <p:sp>
        <p:nvSpPr>
          <p:cNvPr id="35846" name="Rectangle 8"/>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defTabSz="914400"/>
            <a:r>
              <a:rPr lang="en-GB" sz="3600" b="1">
                <a:solidFill>
                  <a:srgbClr val="DA1C3F"/>
                </a:solidFill>
              </a:rPr>
              <a:t>GMP+</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body" idx="4294967295"/>
          </p:nvPr>
        </p:nvSpPr>
        <p:spPr>
          <a:xfrm>
            <a:off x="1681163" y="2006600"/>
            <a:ext cx="6777037" cy="3797300"/>
          </a:xfrm>
        </p:spPr>
        <p:txBody>
          <a:bodyPr/>
          <a:lstStyle/>
          <a:p>
            <a:pPr eaLnBrk="1" hangingPunct="1">
              <a:buFontTx/>
              <a:buNone/>
            </a:pPr>
            <a:r>
              <a:rPr lang="en-US" sz="1800" smtClean="0">
                <a:latin typeface="Arial" charset="0"/>
                <a:cs typeface="Arial" charset="0"/>
              </a:rPr>
              <a:t>GMP+ International’s mission:</a:t>
            </a: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endParaRPr lang="en-US" sz="1800" smtClean="0">
              <a:latin typeface="Arial" charset="0"/>
              <a:cs typeface="Arial" charset="0"/>
            </a:endParaRPr>
          </a:p>
          <a:p>
            <a:pPr eaLnBrk="1" hangingPunct="1">
              <a:buFontTx/>
              <a:buNone/>
            </a:pPr>
            <a:r>
              <a:rPr lang="en-US" sz="1400" smtClean="0">
                <a:latin typeface="Arial" charset="0"/>
                <a:cs typeface="Arial" charset="0"/>
              </a:rPr>
              <a:t>Responsibility  / sustainability aspects are getting integrated in the interest of the current participants</a:t>
            </a:r>
          </a:p>
          <a:p>
            <a:pPr eaLnBrk="1" hangingPunct="1">
              <a:lnSpc>
                <a:spcPct val="80000"/>
              </a:lnSpc>
            </a:pPr>
            <a:endParaRPr lang="en-GB" sz="1800" smtClean="0">
              <a:latin typeface="Arial" charset="0"/>
              <a:cs typeface="Arial" charset="0"/>
            </a:endParaRPr>
          </a:p>
        </p:txBody>
      </p:sp>
      <p:sp>
        <p:nvSpPr>
          <p:cNvPr id="4" name="Tijdelijke aanduiding voor dianumm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514D7934-3ECC-4023-A49D-6B33F9495691}" type="slidenum">
              <a:rPr lang="nl-NL" sz="1200">
                <a:solidFill>
                  <a:schemeClr val="tx1">
                    <a:tint val="75000"/>
                  </a:schemeClr>
                </a:solidFill>
                <a:latin typeface="+mn-lt"/>
                <a:cs typeface="+mn-cs"/>
              </a:rPr>
              <a:pPr algn="r" defTabSz="914400" fontAlgn="auto">
                <a:spcBef>
                  <a:spcPts val="0"/>
                </a:spcBef>
                <a:spcAft>
                  <a:spcPts val="0"/>
                </a:spcAft>
                <a:defRPr/>
              </a:pPr>
              <a:t>11</a:t>
            </a:fld>
            <a:endParaRPr lang="nl-NL" sz="1200" dirty="0">
              <a:solidFill>
                <a:schemeClr val="tx1">
                  <a:tint val="75000"/>
                </a:schemeClr>
              </a:solidFill>
              <a:latin typeface="+mn-lt"/>
              <a:cs typeface="+mn-cs"/>
            </a:endParaRPr>
          </a:p>
        </p:txBody>
      </p:sp>
      <p:sp>
        <p:nvSpPr>
          <p:cNvPr id="7" name="Afgeronde rechthoek 6"/>
          <p:cNvSpPr/>
          <p:nvPr/>
        </p:nvSpPr>
        <p:spPr>
          <a:xfrm>
            <a:off x="1691680" y="2492896"/>
            <a:ext cx="6768752" cy="2520280"/>
          </a:xfrm>
          <a:prstGeom prst="roundRect">
            <a:avLst/>
          </a:prstGeom>
          <a:solidFill>
            <a:srgbClr val="6E2E8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400" i="1" dirty="0"/>
              <a:t>active co-ordination and promotion of a uniform and standardized application of basic principles  for the assurance of </a:t>
            </a:r>
            <a:r>
              <a:rPr lang="en-US" sz="2400" b="1" i="1" dirty="0">
                <a:solidFill>
                  <a:srgbClr val="FFFF00"/>
                </a:solidFill>
              </a:rPr>
              <a:t>feed safety </a:t>
            </a:r>
            <a:r>
              <a:rPr lang="en-US" sz="2400" i="1" dirty="0"/>
              <a:t>in the whole feed chain worldwide, in order to contribute to the production of safe food</a:t>
            </a:r>
            <a:endParaRPr lang="en-GB" sz="2400" dirty="0"/>
          </a:p>
        </p:txBody>
      </p:sp>
      <p:sp>
        <p:nvSpPr>
          <p:cNvPr id="8" name="Toelichting met PIJL-RECHTS 7"/>
          <p:cNvSpPr/>
          <p:nvPr/>
        </p:nvSpPr>
        <p:spPr>
          <a:xfrm>
            <a:off x="899592" y="1700808"/>
            <a:ext cx="4896544" cy="4176464"/>
          </a:xfrm>
          <a:prstGeom prst="rightArrowCallout">
            <a:avLst/>
          </a:prstGeom>
          <a:gradFill>
            <a:gsLst>
              <a:gs pos="0">
                <a:srgbClr val="CCCCFF"/>
              </a:gs>
              <a:gs pos="17999">
                <a:srgbClr val="99CCFF"/>
              </a:gs>
              <a:gs pos="36000">
                <a:srgbClr val="9966FF"/>
              </a:gs>
              <a:gs pos="61000">
                <a:srgbClr val="CC99FF"/>
              </a:gs>
              <a:gs pos="82001">
                <a:srgbClr val="99CCFF"/>
              </a:gs>
              <a:gs pos="100000">
                <a:srgbClr val="CCCCFF"/>
              </a:gs>
            </a:gsLst>
            <a:lin ang="16200000" scaled="0"/>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defTabSz="914400">
              <a:defRPr/>
            </a:pPr>
            <a:r>
              <a:rPr lang="en-GB" sz="2000" b="1" dirty="0"/>
              <a:t>Input for improvements:</a:t>
            </a:r>
          </a:p>
          <a:p>
            <a:pPr algn="ctr" defTabSz="914400">
              <a:defRPr/>
            </a:pPr>
            <a:endParaRPr lang="en-GB" sz="2000" dirty="0"/>
          </a:p>
          <a:p>
            <a:pPr marL="457200" indent="-457200" defTabSz="914400">
              <a:buFont typeface="Arial" pitchFamily="34" charset="0"/>
              <a:buChar char="•"/>
              <a:defRPr/>
            </a:pPr>
            <a:r>
              <a:rPr lang="en-GB" sz="2000" dirty="0"/>
              <a:t>Key elements of regulatory systems (EU, USA, China)</a:t>
            </a:r>
          </a:p>
          <a:p>
            <a:pPr marL="457200" indent="-457200" defTabSz="914400">
              <a:buFont typeface="Arial" pitchFamily="34" charset="0"/>
              <a:buChar char="•"/>
              <a:defRPr/>
            </a:pPr>
            <a:endParaRPr lang="en-GB" sz="2000" dirty="0"/>
          </a:p>
          <a:p>
            <a:pPr marL="457200" indent="-457200" defTabSz="914400">
              <a:buFont typeface="Arial" pitchFamily="34" charset="0"/>
              <a:buChar char="•"/>
              <a:defRPr/>
            </a:pPr>
            <a:r>
              <a:rPr lang="en-GB" sz="2000" dirty="0"/>
              <a:t>New scientific insights </a:t>
            </a:r>
          </a:p>
          <a:p>
            <a:pPr marL="457200" indent="-457200" defTabSz="914400">
              <a:buFont typeface="Arial" pitchFamily="34" charset="0"/>
              <a:buChar char="•"/>
              <a:defRPr/>
            </a:pPr>
            <a:endParaRPr lang="en-GB" sz="2000" dirty="0"/>
          </a:p>
          <a:p>
            <a:pPr marL="457200" indent="-457200" defTabSz="914400">
              <a:buFont typeface="Arial" pitchFamily="34" charset="0"/>
              <a:buChar char="•"/>
              <a:defRPr/>
            </a:pPr>
            <a:r>
              <a:rPr lang="en-GB" sz="2000" dirty="0"/>
              <a:t>Practical experiences  (including incidents)</a:t>
            </a:r>
          </a:p>
          <a:p>
            <a:pPr marL="457200" indent="-457200" defTabSz="914400">
              <a:buFont typeface="Arial" pitchFamily="34" charset="0"/>
              <a:buChar char="•"/>
              <a:defRPr/>
            </a:pPr>
            <a:endParaRPr lang="en-GB" sz="2000" dirty="0"/>
          </a:p>
          <a:p>
            <a:pPr marL="457200" indent="-457200" defTabSz="914400">
              <a:buFont typeface="Arial" pitchFamily="34" charset="0"/>
              <a:buChar char="•"/>
              <a:defRPr/>
            </a:pPr>
            <a:r>
              <a:rPr lang="en-GB" sz="2000" dirty="0"/>
              <a:t>Needs in the market</a:t>
            </a:r>
          </a:p>
          <a:p>
            <a:pPr algn="ctr" defTabSz="914400">
              <a:defRPr/>
            </a:pPr>
            <a:endParaRPr lang="en-GB" sz="2000" dirty="0"/>
          </a:p>
        </p:txBody>
      </p:sp>
      <p:sp>
        <p:nvSpPr>
          <p:cNvPr id="37897" name="Rectangle 11"/>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defTabSz="914400"/>
            <a:r>
              <a:rPr lang="en-GB" sz="3600" b="1">
                <a:solidFill>
                  <a:srgbClr val="DA1C3F"/>
                </a:solidFill>
              </a:rPr>
              <a:t>GMP+</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8" name="Tekstvak 4"/>
          <p:cNvSpPr txBox="1">
            <a:spLocks noChangeArrowheads="1"/>
          </p:cNvSpPr>
          <p:nvPr/>
        </p:nvSpPr>
        <p:spPr bwMode="auto">
          <a:xfrm>
            <a:off x="4067175" y="5300663"/>
            <a:ext cx="3529013" cy="1311275"/>
          </a:xfrm>
          <a:prstGeom prst="rect">
            <a:avLst/>
          </a:prstGeom>
          <a:solidFill>
            <a:schemeClr val="bg1">
              <a:alpha val="0"/>
            </a:schemeClr>
          </a:solidFill>
          <a:ln w="9525">
            <a:noFill/>
            <a:miter lim="800000"/>
            <a:headEnd/>
            <a:tailEnd/>
          </a:ln>
        </p:spPr>
        <p:txBody>
          <a:bodyPr>
            <a:spAutoFit/>
          </a:bodyPr>
          <a:lstStyle/>
          <a:p>
            <a:pPr defTabSz="914400"/>
            <a:r>
              <a:rPr lang="en-GB" sz="2000" b="1">
                <a:solidFill>
                  <a:srgbClr val="604A7B"/>
                </a:solidFill>
              </a:rPr>
              <a:t>Currently	</a:t>
            </a:r>
            <a:r>
              <a:rPr lang="nl-NL" sz="2000" b="1">
                <a:solidFill>
                  <a:srgbClr val="604A7B"/>
                </a:solidFill>
              </a:rPr>
              <a:t>: 01-11-2013</a:t>
            </a:r>
          </a:p>
          <a:p>
            <a:pPr defTabSz="914400"/>
            <a:r>
              <a:rPr lang="en-GB" sz="2000" b="1">
                <a:solidFill>
                  <a:srgbClr val="604A7B"/>
                </a:solidFill>
              </a:rPr>
              <a:t>Worldwide	: &gt; 12.000</a:t>
            </a:r>
          </a:p>
          <a:p>
            <a:pPr defTabSz="914400"/>
            <a:r>
              <a:rPr lang="en-GB" sz="2000" b="1">
                <a:solidFill>
                  <a:srgbClr val="604A7B"/>
                </a:solidFill>
              </a:rPr>
              <a:t>Hungary	: &gt; 105</a:t>
            </a:r>
          </a:p>
          <a:p>
            <a:pPr defTabSz="914400"/>
            <a:endParaRPr lang="en-GB" sz="2000" b="1">
              <a:solidFill>
                <a:srgbClr val="604A7B"/>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cap="none" smtClean="0">
                <a:latin typeface="Arial" charset="0"/>
                <a:cs typeface="Arial" charset="0"/>
              </a:rPr>
              <a:t>GTP code</a:t>
            </a:r>
          </a:p>
        </p:txBody>
      </p:sp>
      <p:sp>
        <p:nvSpPr>
          <p:cNvPr id="40962" name="Rectangle 3"/>
          <p:cNvSpPr>
            <a:spLocks noGrp="1" noChangeArrowheads="1"/>
          </p:cNvSpPr>
          <p:nvPr>
            <p:ph type="body" idx="1"/>
          </p:nvPr>
        </p:nvSpPr>
        <p:spPr/>
        <p:txBody>
          <a:bodyPr/>
          <a:lstStyle/>
          <a:p>
            <a:pPr eaLnBrk="1" hangingPunct="1"/>
            <a:r>
              <a:rPr lang="en-GB" sz="1800" smtClean="0">
                <a:latin typeface="Arial" charset="0"/>
                <a:cs typeface="Arial" charset="0"/>
              </a:rPr>
              <a:t>COCERAL is initiator of the GTP Code</a:t>
            </a:r>
          </a:p>
          <a:p>
            <a:pPr eaLnBrk="1" hangingPunct="1"/>
            <a:r>
              <a:rPr lang="en-GB" sz="1800" smtClean="0">
                <a:latin typeface="Arial" charset="0"/>
                <a:cs typeface="Arial" charset="0"/>
              </a:rPr>
              <a:t>COCERAL is the representative of cereals and feed stuffs trade in the EU</a:t>
            </a:r>
          </a:p>
          <a:p>
            <a:pPr eaLnBrk="1" hangingPunct="1"/>
            <a:r>
              <a:rPr lang="en-GB" sz="1800" smtClean="0">
                <a:latin typeface="Arial" charset="0"/>
                <a:cs typeface="Arial" charset="0"/>
              </a:rPr>
              <a:t>Het Comité is a member of the Board, involved in drafting GTP</a:t>
            </a:r>
          </a:p>
          <a:p>
            <a:pPr eaLnBrk="1" hangingPunct="1"/>
            <a:r>
              <a:rPr lang="en-GB" sz="1800" smtClean="0">
                <a:latin typeface="Arial" charset="0"/>
                <a:cs typeface="Arial" charset="0"/>
              </a:rPr>
              <a:t>GTP and GMP are mutually recognised</a:t>
            </a:r>
          </a:p>
          <a:p>
            <a:pPr eaLnBrk="1" hangingPunct="1">
              <a:buFontTx/>
              <a:buNone/>
            </a:pPr>
            <a:endParaRPr lang="en-GB" sz="1800" smtClean="0">
              <a:latin typeface="Arial" charset="0"/>
              <a:cs typeface="Arial" charset="0"/>
            </a:endParaRPr>
          </a:p>
          <a:p>
            <a:pPr eaLnBrk="1" hangingPunct="1"/>
            <a:r>
              <a:rPr lang="en-GB" sz="1800" smtClean="0">
                <a:latin typeface="Arial" charset="0"/>
                <a:cs typeface="Arial" charset="0"/>
              </a:rPr>
              <a:t>General requirements GTP</a:t>
            </a:r>
          </a:p>
          <a:p>
            <a:pPr lvl="1" eaLnBrk="1" hangingPunct="1"/>
            <a:r>
              <a:rPr lang="en-GB" sz="1800" smtClean="0">
                <a:latin typeface="Arial" charset="0"/>
                <a:cs typeface="Arial" charset="0"/>
              </a:rPr>
              <a:t>Monitoring and control procedures, sampling and testing hygiene and safety standards, certification and verification</a:t>
            </a:r>
          </a:p>
          <a:p>
            <a:pPr eaLnBrk="1" hangingPunct="1"/>
            <a:r>
              <a:rPr lang="en-GB" sz="1800" smtClean="0">
                <a:latin typeface="Arial" charset="0"/>
                <a:cs typeface="Arial" charset="0"/>
              </a:rPr>
              <a:t>Specific requirements GTP</a:t>
            </a:r>
          </a:p>
          <a:p>
            <a:pPr lvl="1" eaLnBrk="1" hangingPunct="1"/>
            <a:r>
              <a:rPr lang="en-GB" sz="1800" smtClean="0">
                <a:latin typeface="Arial" charset="0"/>
                <a:cs typeface="Arial" charset="0"/>
              </a:rPr>
              <a:t>Transport, elevation and storage, traceability food and feed, labelling, contaminants</a:t>
            </a:r>
          </a:p>
          <a:p>
            <a:pPr eaLnBrk="1" hangingPunct="1"/>
            <a:endParaRPr lang="en-GB" sz="1800"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939800" y="609600"/>
            <a:ext cx="7518400" cy="1143000"/>
          </a:xfrm>
          <a:noFill/>
        </p:spPr>
        <p:txBody>
          <a:bodyPr/>
          <a:lstStyle/>
          <a:p>
            <a:pPr eaLnBrk="1" hangingPunct="1"/>
            <a:r>
              <a:rPr lang="en-GB" sz="3200" b="0" cap="none" smtClean="0">
                <a:solidFill>
                  <a:schemeClr val="tx1"/>
                </a:solidFill>
                <a:latin typeface="Arial" charset="0"/>
                <a:cs typeface="Arial" charset="0"/>
              </a:rPr>
              <a:t/>
            </a:r>
            <a:br>
              <a:rPr lang="en-GB" sz="3200" b="0" cap="none" smtClean="0">
                <a:solidFill>
                  <a:schemeClr val="tx1"/>
                </a:solidFill>
                <a:latin typeface="Arial" charset="0"/>
                <a:cs typeface="Arial" charset="0"/>
              </a:rPr>
            </a:br>
            <a:r>
              <a:rPr lang="en-GB" cap="none" smtClean="0">
                <a:latin typeface="Arial" charset="0"/>
                <a:cs typeface="Arial" charset="0"/>
              </a:rPr>
              <a:t>Reasons to choose for a quality certification</a:t>
            </a:r>
            <a:r>
              <a:rPr lang="en-GB" sz="3200" b="0" cap="none" smtClean="0">
                <a:solidFill>
                  <a:schemeClr val="tx1"/>
                </a:solidFill>
                <a:latin typeface="Arial" charset="0"/>
                <a:cs typeface="Arial" charset="0"/>
              </a:rPr>
              <a:t/>
            </a:r>
            <a:br>
              <a:rPr lang="en-GB" sz="3200" b="0" cap="none" smtClean="0">
                <a:solidFill>
                  <a:schemeClr val="tx1"/>
                </a:solidFill>
                <a:latin typeface="Arial" charset="0"/>
                <a:cs typeface="Arial" charset="0"/>
              </a:rPr>
            </a:br>
            <a:endParaRPr lang="en-GB" sz="3200" b="0" cap="none" smtClean="0">
              <a:solidFill>
                <a:schemeClr val="tx1"/>
              </a:solidFill>
              <a:latin typeface="Arial" charset="0"/>
              <a:cs typeface="Arial" charset="0"/>
            </a:endParaRPr>
          </a:p>
        </p:txBody>
      </p:sp>
      <p:sp>
        <p:nvSpPr>
          <p:cNvPr id="4" name="Tijdelijke aanduiding voor dianummer 3"/>
          <p:cNvSpPr txBox="1">
            <a:spLocks noGrp="1"/>
          </p:cNvSpPr>
          <p:nvPr/>
        </p:nvSpPr>
        <p:spPr>
          <a:xfrm>
            <a:off x="6831013" y="6356350"/>
            <a:ext cx="2133600" cy="365125"/>
          </a:xfrm>
          <a:prstGeom prst="rect">
            <a:avLst/>
          </a:prstGeom>
          <a:noFill/>
        </p:spPr>
        <p:txBody>
          <a:bodyPr anchor="ctr"/>
          <a:lstStyle/>
          <a:p>
            <a:pPr algn="r" defTabSz="914400" fontAlgn="auto">
              <a:spcBef>
                <a:spcPts val="0"/>
              </a:spcBef>
              <a:spcAft>
                <a:spcPts val="0"/>
              </a:spcAft>
              <a:defRPr/>
            </a:pPr>
            <a:fld id="{403FA49D-F340-4E03-8472-6CEEEA395F2F}" type="slidenum">
              <a:rPr lang="nl-NL" sz="1200">
                <a:solidFill>
                  <a:schemeClr val="tx1">
                    <a:tint val="75000"/>
                  </a:schemeClr>
                </a:solidFill>
                <a:latin typeface="+mn-lt"/>
                <a:cs typeface="+mn-cs"/>
              </a:rPr>
              <a:pPr algn="r" defTabSz="914400" fontAlgn="auto">
                <a:spcBef>
                  <a:spcPts val="0"/>
                </a:spcBef>
                <a:spcAft>
                  <a:spcPts val="0"/>
                </a:spcAft>
                <a:defRPr/>
              </a:pPr>
              <a:t>14</a:t>
            </a:fld>
            <a:endParaRPr lang="nl-NL" sz="1200" dirty="0">
              <a:solidFill>
                <a:schemeClr val="tx1">
                  <a:tint val="75000"/>
                </a:schemeClr>
              </a:solidFill>
              <a:latin typeface="+mn-lt"/>
              <a:cs typeface="+mn-cs"/>
            </a:endParaRPr>
          </a:p>
        </p:txBody>
      </p:sp>
      <p:sp>
        <p:nvSpPr>
          <p:cNvPr id="12" name="Rond diagonale hoek rechthoek 11"/>
          <p:cNvSpPr/>
          <p:nvPr/>
        </p:nvSpPr>
        <p:spPr>
          <a:xfrm>
            <a:off x="1835150" y="1916113"/>
            <a:ext cx="6697663" cy="4321175"/>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defTabSz="914400" fontAlgn="auto">
              <a:spcBef>
                <a:spcPts val="0"/>
              </a:spcBef>
              <a:spcAft>
                <a:spcPts val="0"/>
              </a:spcAft>
              <a:buFont typeface="Arial" pitchFamily="34" charset="0"/>
              <a:buChar char="•"/>
              <a:defRPr/>
            </a:pPr>
            <a:r>
              <a:rPr lang="en-GB" sz="2400" b="1" dirty="0">
                <a:solidFill>
                  <a:srgbClr val="FFFF00"/>
                </a:solidFill>
              </a:rPr>
              <a:t>Export feed products</a:t>
            </a:r>
            <a:r>
              <a:rPr lang="en-GB" sz="2400" dirty="0">
                <a:solidFill>
                  <a:schemeClr val="bg1"/>
                </a:solidFill>
              </a:rPr>
              <a:t>: Improves position on international market</a:t>
            </a:r>
          </a:p>
          <a:p>
            <a:pPr marL="457200" indent="-457200" defTabSz="914400" fontAlgn="auto">
              <a:spcBef>
                <a:spcPts val="0"/>
              </a:spcBef>
              <a:spcAft>
                <a:spcPts val="0"/>
              </a:spcAft>
              <a:buFont typeface="Arial" pitchFamily="34" charset="0"/>
              <a:buChar char="•"/>
              <a:defRPr/>
            </a:pPr>
            <a:r>
              <a:rPr lang="en-GB" sz="2400" b="1" dirty="0">
                <a:solidFill>
                  <a:srgbClr val="FFFF00"/>
                </a:solidFill>
              </a:rPr>
              <a:t>Domestic market</a:t>
            </a:r>
            <a:r>
              <a:rPr lang="en-GB" sz="2400" dirty="0">
                <a:solidFill>
                  <a:schemeClr val="bg1"/>
                </a:solidFill>
              </a:rPr>
              <a:t>: Add value to animal products produced and marketed in local market (safer food)</a:t>
            </a:r>
          </a:p>
          <a:p>
            <a:pPr marL="457200" indent="-457200" defTabSz="914400" fontAlgn="auto">
              <a:spcBef>
                <a:spcPts val="0"/>
              </a:spcBef>
              <a:spcAft>
                <a:spcPts val="0"/>
              </a:spcAft>
              <a:buFont typeface="Arial" pitchFamily="34" charset="0"/>
              <a:buChar char="•"/>
              <a:defRPr/>
            </a:pPr>
            <a:r>
              <a:rPr lang="en-GB" sz="2400" b="1" dirty="0">
                <a:solidFill>
                  <a:srgbClr val="FFFF00"/>
                </a:solidFill>
              </a:rPr>
              <a:t>Export of animal products</a:t>
            </a:r>
            <a:r>
              <a:rPr lang="en-GB" sz="2400" dirty="0">
                <a:solidFill>
                  <a:schemeClr val="bg1"/>
                </a:solidFill>
              </a:rPr>
              <a:t>: Add value to animal products exported to other countries </a:t>
            </a:r>
          </a:p>
          <a:p>
            <a:pPr marL="457200" indent="-457200" defTabSz="914400" fontAlgn="auto">
              <a:spcBef>
                <a:spcPts val="0"/>
              </a:spcBef>
              <a:spcAft>
                <a:spcPts val="0"/>
              </a:spcAft>
              <a:buFont typeface="Arial" pitchFamily="34" charset="0"/>
              <a:buChar char="•"/>
              <a:defRPr/>
            </a:pPr>
            <a:r>
              <a:rPr lang="en-GB" sz="2400" b="1" dirty="0">
                <a:solidFill>
                  <a:srgbClr val="FFFF00"/>
                </a:solidFill>
              </a:rPr>
              <a:t>Economic benefits</a:t>
            </a:r>
            <a:r>
              <a:rPr lang="en-GB" sz="2400" dirty="0">
                <a:solidFill>
                  <a:schemeClr val="bg1"/>
                </a:solidFill>
              </a:rPr>
              <a:t>: improves efficiency and uniformity of internal and B2B operations</a:t>
            </a:r>
            <a:endParaRPr lang="en-GB" sz="2400" b="1"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nl-NL" sz="2800" b="0" cap="none" smtClean="0">
                <a:latin typeface="Arial" charset="0"/>
                <a:cs typeface="Arial" charset="0"/>
              </a:rPr>
              <a:t>Import/export Amsterdam/Rotterdam</a:t>
            </a:r>
            <a:endParaRPr lang="en-GB" sz="2800" b="0" cap="none" smtClean="0">
              <a:latin typeface="Arial" charset="0"/>
              <a:cs typeface="Arial" charset="0"/>
            </a:endParaRPr>
          </a:p>
        </p:txBody>
      </p:sp>
      <p:pic>
        <p:nvPicPr>
          <p:cNvPr id="44034" name="Picture 299"/>
          <p:cNvPicPr>
            <a:picLocks noGrp="1" noChangeAspect="1" noChangeArrowheads="1"/>
          </p:cNvPicPr>
          <p:nvPr>
            <p:ph idx="1"/>
          </p:nvPr>
        </p:nvPicPr>
        <p:blipFill>
          <a:blip r:embed="rId3"/>
          <a:srcRect/>
          <a:stretch>
            <a:fillRect/>
          </a:stretch>
        </p:blipFill>
        <p:spPr>
          <a:xfrm>
            <a:off x="685800" y="2943225"/>
            <a:ext cx="8259763" cy="1598613"/>
          </a:xfr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jdelijke aanduiding voor dianummer 2"/>
          <p:cNvSpPr txBox="1">
            <a:spLocks noGrp="1"/>
          </p:cNvSpPr>
          <p:nvPr/>
        </p:nvSpPr>
        <p:spPr>
          <a:xfrm rot="16200000">
            <a:off x="8539163" y="6400800"/>
            <a:ext cx="328612" cy="566738"/>
          </a:xfrm>
          <a:prstGeom prst="rect">
            <a:avLst/>
          </a:prstGeom>
          <a:noFill/>
        </p:spPr>
        <p:txBody>
          <a:bodyPr anchor="ctr"/>
          <a:lstStyle/>
          <a:p>
            <a:pPr algn="ctr" defTabSz="1157288" fontAlgn="auto">
              <a:spcBef>
                <a:spcPts val="0"/>
              </a:spcBef>
              <a:spcAft>
                <a:spcPts val="0"/>
              </a:spcAft>
              <a:defRPr/>
            </a:pPr>
            <a:fld id="{CAF595B9-065D-426E-93F7-43BCA9EB03B6}" type="slidenum">
              <a:rPr lang="en-US" sz="1200">
                <a:solidFill>
                  <a:schemeClr val="tx1">
                    <a:tint val="75000"/>
                  </a:schemeClr>
                </a:solidFill>
                <a:latin typeface="+mn-lt"/>
                <a:cs typeface="+mn-cs"/>
              </a:rPr>
              <a:pPr algn="ctr" defTabSz="1157288" fontAlgn="auto">
                <a:spcBef>
                  <a:spcPts val="0"/>
                </a:spcBef>
                <a:spcAft>
                  <a:spcPts val="0"/>
                </a:spcAft>
                <a:defRPr/>
              </a:pPr>
              <a:t>16</a:t>
            </a:fld>
            <a:endParaRPr lang="en-US" sz="1200">
              <a:solidFill>
                <a:schemeClr val="tx1">
                  <a:tint val="75000"/>
                </a:schemeClr>
              </a:solidFill>
              <a:latin typeface="+mn-lt"/>
              <a:cs typeface="+mn-cs"/>
            </a:endParaRPr>
          </a:p>
        </p:txBody>
      </p:sp>
      <p:graphicFrame>
        <p:nvGraphicFramePr>
          <p:cNvPr id="89091" name="Object 6"/>
          <p:cNvGraphicFramePr>
            <a:graphicFrameLocks noChangeAspect="1"/>
          </p:cNvGraphicFramePr>
          <p:nvPr/>
        </p:nvGraphicFramePr>
        <p:xfrm>
          <a:off x="-928688" y="355600"/>
          <a:ext cx="9902826" cy="6502400"/>
        </p:xfrm>
        <a:graphic>
          <a:graphicData uri="http://schemas.openxmlformats.org/presentationml/2006/ole">
            <mc:AlternateContent xmlns:mc="http://schemas.openxmlformats.org/markup-compatibility/2006">
              <mc:Choice xmlns:v="urn:schemas-microsoft-com:vml" Requires="v">
                <p:oleObj spid="_x0000_s89094" name="Grafiek" r:id="rId4" imgW="11534727" imgH="7562729" progId="MSGraph.Chart.8">
                  <p:embed followColorScheme="full"/>
                </p:oleObj>
              </mc:Choice>
              <mc:Fallback>
                <p:oleObj name="Grafiek" r:id="rId4" imgW="11534727" imgH="7562729"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355600"/>
                        <a:ext cx="9902826" cy="650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5" name="Rectangle 4"/>
          <p:cNvSpPr>
            <a:spLocks noChangeArrowheads="1"/>
          </p:cNvSpPr>
          <p:nvPr/>
        </p:nvSpPr>
        <p:spPr bwMode="auto">
          <a:xfrm>
            <a:off x="611188" y="303213"/>
            <a:ext cx="7997825" cy="1109662"/>
          </a:xfrm>
          <a:prstGeom prst="rect">
            <a:avLst/>
          </a:prstGeom>
          <a:noFill/>
          <a:ln w="9525">
            <a:noFill/>
            <a:miter lim="800000"/>
            <a:headEnd/>
            <a:tailEnd/>
          </a:ln>
        </p:spPr>
        <p:txBody>
          <a:bodyPr lIns="115729" tIns="57864" rIns="115729" bIns="57864"/>
          <a:lstStyle/>
          <a:p>
            <a:pPr defTabSz="1157288"/>
            <a:endParaRPr lang="nl-NL" sz="2800">
              <a:solidFill>
                <a:srgbClr val="DA1C3F"/>
              </a:solidFill>
            </a:endParaRPr>
          </a:p>
          <a:p>
            <a:pPr defTabSz="1157288"/>
            <a:r>
              <a:rPr lang="nl-NL" sz="2800">
                <a:solidFill>
                  <a:srgbClr val="DA1C3F"/>
                </a:solidFill>
              </a:rPr>
              <a:t>Agribulk: Market Shares HRH range 2007-2012</a:t>
            </a:r>
            <a:endParaRPr lang="nl-NL" sz="3200" b="1">
              <a:solidFill>
                <a:schemeClr val="bg1"/>
              </a:solidFill>
              <a:latin typeface="Calibri" pitchFamily="34" charset="0"/>
            </a:endParaRPr>
          </a:p>
        </p:txBody>
      </p:sp>
      <p:graphicFrame>
        <p:nvGraphicFramePr>
          <p:cNvPr id="89093" name="Object 5"/>
          <p:cNvGraphicFramePr>
            <a:graphicFrameLocks noChangeAspect="1"/>
          </p:cNvGraphicFramePr>
          <p:nvPr/>
        </p:nvGraphicFramePr>
        <p:xfrm>
          <a:off x="611188" y="2763838"/>
          <a:ext cx="3956050" cy="2185987"/>
        </p:xfrm>
        <a:graphic>
          <a:graphicData uri="http://schemas.openxmlformats.org/presentationml/2006/ole">
            <mc:AlternateContent xmlns:mc="http://schemas.openxmlformats.org/markup-compatibility/2006">
              <mc:Choice xmlns:v="urn:schemas-microsoft-com:vml" Requires="v">
                <p:oleObj spid="_x0000_s89095" name="Chart" r:id="rId6" imgW="8067643" imgH="4457683" progId="MSGraph.Chart.8">
                  <p:embed followColorScheme="full"/>
                </p:oleObj>
              </mc:Choice>
              <mc:Fallback>
                <p:oleObj name="Chart" r:id="rId6" imgW="8067643" imgH="4457683" progId="MSGraph.Chart.8">
                  <p:embed followColorScheme="full"/>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763838"/>
                        <a:ext cx="3956050"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2949"/>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jdelijke aanduiding voor dianummer 4"/>
          <p:cNvSpPr txBox="1">
            <a:spLocks noGrp="1"/>
          </p:cNvSpPr>
          <p:nvPr/>
        </p:nvSpPr>
        <p:spPr>
          <a:xfrm rot="16200000">
            <a:off x="8539163" y="6400800"/>
            <a:ext cx="328612" cy="566738"/>
          </a:xfrm>
          <a:prstGeom prst="rect">
            <a:avLst/>
          </a:prstGeom>
          <a:noFill/>
        </p:spPr>
        <p:txBody>
          <a:bodyPr anchor="ctr"/>
          <a:lstStyle/>
          <a:p>
            <a:pPr algn="ctr" defTabSz="1157288" fontAlgn="auto">
              <a:spcBef>
                <a:spcPts val="0"/>
              </a:spcBef>
              <a:spcAft>
                <a:spcPts val="0"/>
              </a:spcAft>
              <a:defRPr/>
            </a:pPr>
            <a:fld id="{9E7964BC-8600-4AE7-96F2-3912F666DBD5}" type="slidenum">
              <a:rPr lang="en-US" sz="1200">
                <a:solidFill>
                  <a:schemeClr val="tx1">
                    <a:tint val="75000"/>
                  </a:schemeClr>
                </a:solidFill>
                <a:latin typeface="+mn-lt"/>
                <a:cs typeface="+mn-cs"/>
              </a:rPr>
              <a:pPr algn="ctr" defTabSz="1157288" fontAlgn="auto">
                <a:spcBef>
                  <a:spcPts val="0"/>
                </a:spcBef>
                <a:spcAft>
                  <a:spcPts val="0"/>
                </a:spcAft>
                <a:defRPr/>
              </a:pPr>
              <a:t>17</a:t>
            </a:fld>
            <a:endParaRPr lang="en-US" sz="1200">
              <a:solidFill>
                <a:schemeClr val="tx1">
                  <a:tint val="75000"/>
                </a:schemeClr>
              </a:solidFill>
              <a:latin typeface="+mn-lt"/>
              <a:cs typeface="+mn-cs"/>
            </a:endParaRPr>
          </a:p>
        </p:txBody>
      </p:sp>
      <p:sp>
        <p:nvSpPr>
          <p:cNvPr id="91142" name="Rectangle 2"/>
          <p:cNvSpPr>
            <a:spLocks noGrp="1" noChangeArrowheads="1"/>
          </p:cNvSpPr>
          <p:nvPr>
            <p:ph type="title" idx="4294967295"/>
          </p:nvPr>
        </p:nvSpPr>
        <p:spPr>
          <a:noFill/>
        </p:spPr>
        <p:txBody>
          <a:bodyPr/>
          <a:lstStyle/>
          <a:p>
            <a:pPr eaLnBrk="1" hangingPunct="1"/>
            <a:r>
              <a:rPr lang="nl-NL" sz="2800" b="0" cap="none" smtClean="0">
                <a:latin typeface="Arial" charset="0"/>
                <a:cs typeface="Arial" charset="0"/>
              </a:rPr>
              <a:t>Agribulk: Countries of Origins import into Amsterdam/Rotterdam</a:t>
            </a:r>
          </a:p>
        </p:txBody>
      </p:sp>
      <p:graphicFrame>
        <p:nvGraphicFramePr>
          <p:cNvPr id="91140" name="Object 5"/>
          <p:cNvGraphicFramePr>
            <a:graphicFrameLocks noGrp="1" noChangeAspect="1"/>
          </p:cNvGraphicFramePr>
          <p:nvPr>
            <p:ph idx="4294967295"/>
          </p:nvPr>
        </p:nvGraphicFramePr>
        <p:xfrm>
          <a:off x="177800" y="1524000"/>
          <a:ext cx="8763000" cy="4610100"/>
        </p:xfrm>
        <a:graphic>
          <a:graphicData uri="http://schemas.openxmlformats.org/presentationml/2006/ole">
            <mc:AlternateContent xmlns:mc="http://schemas.openxmlformats.org/markup-compatibility/2006">
              <mc:Choice xmlns:v="urn:schemas-microsoft-com:vml" Requires="v">
                <p:oleObj spid="_x0000_s91141" name="Chart" r:id="rId4" imgW="8763111" imgH="4610196" progId="MSGraph.Chart.8">
                  <p:embed followColorScheme="full"/>
                </p:oleObj>
              </mc:Choice>
              <mc:Fallback>
                <p:oleObj name="Chart" r:id="rId4" imgW="8763111" imgH="4610196"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524000"/>
                        <a:ext cx="8763000"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nummer 2"/>
          <p:cNvSpPr txBox="1">
            <a:spLocks noGrp="1"/>
          </p:cNvSpPr>
          <p:nvPr/>
        </p:nvSpPr>
        <p:spPr>
          <a:xfrm rot="16200000">
            <a:off x="8539163" y="6400800"/>
            <a:ext cx="328612" cy="566738"/>
          </a:xfrm>
          <a:prstGeom prst="rect">
            <a:avLst/>
          </a:prstGeom>
          <a:noFill/>
        </p:spPr>
        <p:txBody>
          <a:bodyPr anchor="ctr"/>
          <a:lstStyle/>
          <a:p>
            <a:pPr algn="ctr" defTabSz="1157288" fontAlgn="auto">
              <a:spcBef>
                <a:spcPts val="0"/>
              </a:spcBef>
              <a:spcAft>
                <a:spcPts val="0"/>
              </a:spcAft>
              <a:defRPr/>
            </a:pPr>
            <a:fld id="{EE695171-82B8-44A3-B3BB-016177E284C3}" type="slidenum">
              <a:rPr lang="en-US" sz="1200">
                <a:solidFill>
                  <a:schemeClr val="tx1">
                    <a:tint val="75000"/>
                  </a:schemeClr>
                </a:solidFill>
                <a:latin typeface="+mn-lt"/>
                <a:cs typeface="+mn-cs"/>
              </a:rPr>
              <a:pPr algn="ctr" defTabSz="1157288" fontAlgn="auto">
                <a:spcBef>
                  <a:spcPts val="0"/>
                </a:spcBef>
                <a:spcAft>
                  <a:spcPts val="0"/>
                </a:spcAft>
                <a:defRPr/>
              </a:pPr>
              <a:t>18</a:t>
            </a:fld>
            <a:endParaRPr lang="en-US" sz="1200">
              <a:solidFill>
                <a:schemeClr val="tx1">
                  <a:tint val="75000"/>
                </a:schemeClr>
              </a:solidFill>
              <a:latin typeface="+mn-lt"/>
              <a:cs typeface="+mn-cs"/>
            </a:endParaRPr>
          </a:p>
        </p:txBody>
      </p:sp>
      <p:grpSp>
        <p:nvGrpSpPr>
          <p:cNvPr id="93186" name="Group 3"/>
          <p:cNvGrpSpPr>
            <a:grpSpLocks/>
          </p:cNvGrpSpPr>
          <p:nvPr/>
        </p:nvGrpSpPr>
        <p:grpSpPr bwMode="auto">
          <a:xfrm>
            <a:off x="209550" y="-1819275"/>
            <a:ext cx="8351838" cy="9099550"/>
            <a:chOff x="768" y="-2064"/>
            <a:chExt cx="5638" cy="7144"/>
          </a:xfrm>
        </p:grpSpPr>
        <p:sp>
          <p:nvSpPr>
            <p:cNvPr id="93199" name="Freeform 4"/>
            <p:cNvSpPr>
              <a:spLocks noChangeAspect="1"/>
            </p:cNvSpPr>
            <p:nvPr/>
          </p:nvSpPr>
          <p:spPr bwMode="auto">
            <a:xfrm>
              <a:off x="3537" y="2613"/>
              <a:ext cx="704" cy="459"/>
            </a:xfrm>
            <a:custGeom>
              <a:avLst/>
              <a:gdLst>
                <a:gd name="T0" fmla="*/ 2060 w 458"/>
                <a:gd name="T1" fmla="*/ 488 h 299"/>
                <a:gd name="T2" fmla="*/ 1865 w 458"/>
                <a:gd name="T3" fmla="*/ 318 h 299"/>
                <a:gd name="T4" fmla="*/ 1888 w 458"/>
                <a:gd name="T5" fmla="*/ 250 h 299"/>
                <a:gd name="T6" fmla="*/ 1769 w 458"/>
                <a:gd name="T7" fmla="*/ 144 h 299"/>
                <a:gd name="T8" fmla="*/ 1663 w 458"/>
                <a:gd name="T9" fmla="*/ 0 h 299"/>
                <a:gd name="T10" fmla="*/ 1548 w 458"/>
                <a:gd name="T11" fmla="*/ 144 h 299"/>
                <a:gd name="T12" fmla="*/ 1468 w 458"/>
                <a:gd name="T13" fmla="*/ 83 h 299"/>
                <a:gd name="T14" fmla="*/ 1323 w 458"/>
                <a:gd name="T15" fmla="*/ 221 h 299"/>
                <a:gd name="T16" fmla="*/ 1323 w 458"/>
                <a:gd name="T17" fmla="*/ 290 h 299"/>
                <a:gd name="T18" fmla="*/ 1151 w 458"/>
                <a:gd name="T19" fmla="*/ 365 h 299"/>
                <a:gd name="T20" fmla="*/ 716 w 458"/>
                <a:gd name="T21" fmla="*/ 705 h 299"/>
                <a:gd name="T22" fmla="*/ 593 w 458"/>
                <a:gd name="T23" fmla="*/ 854 h 299"/>
                <a:gd name="T24" fmla="*/ 593 w 458"/>
                <a:gd name="T25" fmla="*/ 1021 h 299"/>
                <a:gd name="T26" fmla="*/ 435 w 458"/>
                <a:gd name="T27" fmla="*/ 1070 h 299"/>
                <a:gd name="T28" fmla="*/ 123 w 458"/>
                <a:gd name="T29" fmla="*/ 1414 h 299"/>
                <a:gd name="T30" fmla="*/ 123 w 458"/>
                <a:gd name="T31" fmla="*/ 1534 h 299"/>
                <a:gd name="T32" fmla="*/ 0 w 458"/>
                <a:gd name="T33" fmla="*/ 1678 h 299"/>
                <a:gd name="T34" fmla="*/ 52 w 458"/>
                <a:gd name="T35" fmla="*/ 1848 h 299"/>
                <a:gd name="T36" fmla="*/ 197 w 458"/>
                <a:gd name="T37" fmla="*/ 1756 h 299"/>
                <a:gd name="T38" fmla="*/ 340 w 458"/>
                <a:gd name="T39" fmla="*/ 1607 h 299"/>
                <a:gd name="T40" fmla="*/ 563 w 458"/>
                <a:gd name="T41" fmla="*/ 1560 h 299"/>
                <a:gd name="T42" fmla="*/ 716 w 458"/>
                <a:gd name="T43" fmla="*/ 1607 h 299"/>
                <a:gd name="T44" fmla="*/ 765 w 458"/>
                <a:gd name="T45" fmla="*/ 1848 h 299"/>
                <a:gd name="T46" fmla="*/ 738 w 458"/>
                <a:gd name="T47" fmla="*/ 2022 h 299"/>
                <a:gd name="T48" fmla="*/ 832 w 458"/>
                <a:gd name="T49" fmla="*/ 2137 h 299"/>
                <a:gd name="T50" fmla="*/ 955 w 458"/>
                <a:gd name="T51" fmla="*/ 2218 h 299"/>
                <a:gd name="T52" fmla="*/ 1197 w 458"/>
                <a:gd name="T53" fmla="*/ 2243 h 299"/>
                <a:gd name="T54" fmla="*/ 1743 w 458"/>
                <a:gd name="T55" fmla="*/ 2312 h 299"/>
                <a:gd name="T56" fmla="*/ 1865 w 458"/>
                <a:gd name="T57" fmla="*/ 2243 h 299"/>
                <a:gd name="T58" fmla="*/ 1935 w 458"/>
                <a:gd name="T59" fmla="*/ 2137 h 299"/>
                <a:gd name="T60" fmla="*/ 1997 w 458"/>
                <a:gd name="T61" fmla="*/ 1919 h 299"/>
                <a:gd name="T62" fmla="*/ 2200 w 458"/>
                <a:gd name="T63" fmla="*/ 1899 h 299"/>
                <a:gd name="T64" fmla="*/ 2256 w 458"/>
                <a:gd name="T65" fmla="*/ 2043 h 299"/>
                <a:gd name="T66" fmla="*/ 2256 w 458"/>
                <a:gd name="T67" fmla="*/ 2378 h 299"/>
                <a:gd name="T68" fmla="*/ 2513 w 458"/>
                <a:gd name="T69" fmla="*/ 2550 h 299"/>
                <a:gd name="T70" fmla="*/ 2696 w 458"/>
                <a:gd name="T71" fmla="*/ 2260 h 299"/>
                <a:gd name="T72" fmla="*/ 2891 w 458"/>
                <a:gd name="T73" fmla="*/ 2168 h 299"/>
                <a:gd name="T74" fmla="*/ 3126 w 458"/>
                <a:gd name="T75" fmla="*/ 2192 h 299"/>
                <a:gd name="T76" fmla="*/ 3294 w 458"/>
                <a:gd name="T77" fmla="*/ 2284 h 299"/>
                <a:gd name="T78" fmla="*/ 3356 w 458"/>
                <a:gd name="T79" fmla="*/ 2359 h 299"/>
                <a:gd name="T80" fmla="*/ 3417 w 458"/>
                <a:gd name="T81" fmla="*/ 2117 h 299"/>
                <a:gd name="T82" fmla="*/ 3545 w 458"/>
                <a:gd name="T83" fmla="*/ 1827 h 299"/>
                <a:gd name="T84" fmla="*/ 3835 w 458"/>
                <a:gd name="T85" fmla="*/ 1772 h 299"/>
                <a:gd name="T86" fmla="*/ 3929 w 458"/>
                <a:gd name="T87" fmla="*/ 1589 h 299"/>
                <a:gd name="T88" fmla="*/ 3835 w 458"/>
                <a:gd name="T89" fmla="*/ 1432 h 299"/>
                <a:gd name="T90" fmla="*/ 3698 w 458"/>
                <a:gd name="T91" fmla="*/ 1366 h 299"/>
                <a:gd name="T92" fmla="*/ 3326 w 458"/>
                <a:gd name="T93" fmla="*/ 1296 h 299"/>
                <a:gd name="T94" fmla="*/ 3322 w 458"/>
                <a:gd name="T95" fmla="*/ 1118 h 299"/>
                <a:gd name="T96" fmla="*/ 3322 w 458"/>
                <a:gd name="T97" fmla="*/ 921 h 299"/>
                <a:gd name="T98" fmla="*/ 3322 w 458"/>
                <a:gd name="T99" fmla="*/ 778 h 299"/>
                <a:gd name="T100" fmla="*/ 3097 w 458"/>
                <a:gd name="T101" fmla="*/ 655 h 299"/>
                <a:gd name="T102" fmla="*/ 2974 w 458"/>
                <a:gd name="T103" fmla="*/ 705 h 299"/>
                <a:gd name="T104" fmla="*/ 2779 w 458"/>
                <a:gd name="T105" fmla="*/ 560 h 299"/>
                <a:gd name="T106" fmla="*/ 2745 w 458"/>
                <a:gd name="T107" fmla="*/ 459 h 299"/>
                <a:gd name="T108" fmla="*/ 2670 w 458"/>
                <a:gd name="T109" fmla="*/ 339 h 299"/>
                <a:gd name="T110" fmla="*/ 2670 w 458"/>
                <a:gd name="T111" fmla="*/ 290 h 299"/>
                <a:gd name="T112" fmla="*/ 2462 w 458"/>
                <a:gd name="T113" fmla="*/ 221 h 299"/>
                <a:gd name="T114" fmla="*/ 2379 w 458"/>
                <a:gd name="T115" fmla="*/ 318 h 299"/>
                <a:gd name="T116" fmla="*/ 2233 w 458"/>
                <a:gd name="T117" fmla="*/ 418 h 299"/>
                <a:gd name="T118" fmla="*/ 2060 w 458"/>
                <a:gd name="T119" fmla="*/ 488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299"/>
                <a:gd name="T182" fmla="*/ 458 w 458"/>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299">
                  <a:moveTo>
                    <a:pt x="240" y="57"/>
                  </a:moveTo>
                  <a:lnTo>
                    <a:pt x="217" y="37"/>
                  </a:lnTo>
                  <a:lnTo>
                    <a:pt x="220" y="29"/>
                  </a:lnTo>
                  <a:lnTo>
                    <a:pt x="206" y="17"/>
                  </a:lnTo>
                  <a:lnTo>
                    <a:pt x="194" y="0"/>
                  </a:lnTo>
                  <a:lnTo>
                    <a:pt x="180" y="17"/>
                  </a:lnTo>
                  <a:lnTo>
                    <a:pt x="171" y="10"/>
                  </a:lnTo>
                  <a:lnTo>
                    <a:pt x="154" y="26"/>
                  </a:lnTo>
                  <a:lnTo>
                    <a:pt x="154" y="34"/>
                  </a:lnTo>
                  <a:lnTo>
                    <a:pt x="134" y="43"/>
                  </a:lnTo>
                  <a:lnTo>
                    <a:pt x="83" y="83"/>
                  </a:lnTo>
                  <a:lnTo>
                    <a:pt x="69" y="100"/>
                  </a:lnTo>
                  <a:lnTo>
                    <a:pt x="69" y="120"/>
                  </a:lnTo>
                  <a:lnTo>
                    <a:pt x="51" y="126"/>
                  </a:lnTo>
                  <a:lnTo>
                    <a:pt x="14" y="166"/>
                  </a:lnTo>
                  <a:lnTo>
                    <a:pt x="14" y="180"/>
                  </a:lnTo>
                  <a:lnTo>
                    <a:pt x="0" y="197"/>
                  </a:lnTo>
                  <a:lnTo>
                    <a:pt x="6" y="217"/>
                  </a:lnTo>
                  <a:lnTo>
                    <a:pt x="23" y="206"/>
                  </a:lnTo>
                  <a:lnTo>
                    <a:pt x="40" y="188"/>
                  </a:lnTo>
                  <a:lnTo>
                    <a:pt x="66" y="183"/>
                  </a:lnTo>
                  <a:lnTo>
                    <a:pt x="83" y="188"/>
                  </a:lnTo>
                  <a:lnTo>
                    <a:pt x="89" y="217"/>
                  </a:lnTo>
                  <a:lnTo>
                    <a:pt x="86" y="237"/>
                  </a:lnTo>
                  <a:lnTo>
                    <a:pt x="97" y="251"/>
                  </a:lnTo>
                  <a:lnTo>
                    <a:pt x="111" y="260"/>
                  </a:lnTo>
                  <a:lnTo>
                    <a:pt x="140" y="263"/>
                  </a:lnTo>
                  <a:lnTo>
                    <a:pt x="203" y="271"/>
                  </a:lnTo>
                  <a:lnTo>
                    <a:pt x="217" y="263"/>
                  </a:lnTo>
                  <a:lnTo>
                    <a:pt x="226" y="251"/>
                  </a:lnTo>
                  <a:lnTo>
                    <a:pt x="233" y="225"/>
                  </a:lnTo>
                  <a:lnTo>
                    <a:pt x="256" y="223"/>
                  </a:lnTo>
                  <a:lnTo>
                    <a:pt x="263" y="240"/>
                  </a:lnTo>
                  <a:lnTo>
                    <a:pt x="263" y="279"/>
                  </a:lnTo>
                  <a:lnTo>
                    <a:pt x="293" y="299"/>
                  </a:lnTo>
                  <a:lnTo>
                    <a:pt x="314" y="265"/>
                  </a:lnTo>
                  <a:lnTo>
                    <a:pt x="337" y="254"/>
                  </a:lnTo>
                  <a:lnTo>
                    <a:pt x="364" y="257"/>
                  </a:lnTo>
                  <a:lnTo>
                    <a:pt x="384" y="268"/>
                  </a:lnTo>
                  <a:lnTo>
                    <a:pt x="391" y="277"/>
                  </a:lnTo>
                  <a:lnTo>
                    <a:pt x="398" y="248"/>
                  </a:lnTo>
                  <a:lnTo>
                    <a:pt x="413" y="214"/>
                  </a:lnTo>
                  <a:lnTo>
                    <a:pt x="447" y="208"/>
                  </a:lnTo>
                  <a:lnTo>
                    <a:pt x="458" y="186"/>
                  </a:lnTo>
                  <a:lnTo>
                    <a:pt x="447" y="168"/>
                  </a:lnTo>
                  <a:lnTo>
                    <a:pt x="431" y="160"/>
                  </a:lnTo>
                  <a:lnTo>
                    <a:pt x="388" y="152"/>
                  </a:lnTo>
                  <a:lnTo>
                    <a:pt x="387" y="131"/>
                  </a:lnTo>
                  <a:lnTo>
                    <a:pt x="387" y="108"/>
                  </a:lnTo>
                  <a:lnTo>
                    <a:pt x="387" y="91"/>
                  </a:lnTo>
                  <a:lnTo>
                    <a:pt x="361" y="77"/>
                  </a:lnTo>
                  <a:lnTo>
                    <a:pt x="347" y="83"/>
                  </a:lnTo>
                  <a:lnTo>
                    <a:pt x="324" y="66"/>
                  </a:lnTo>
                  <a:lnTo>
                    <a:pt x="320" y="54"/>
                  </a:lnTo>
                  <a:lnTo>
                    <a:pt x="311" y="40"/>
                  </a:lnTo>
                  <a:lnTo>
                    <a:pt x="311" y="34"/>
                  </a:lnTo>
                  <a:lnTo>
                    <a:pt x="287" y="26"/>
                  </a:lnTo>
                  <a:lnTo>
                    <a:pt x="277" y="37"/>
                  </a:lnTo>
                  <a:lnTo>
                    <a:pt x="260" y="49"/>
                  </a:lnTo>
                  <a:lnTo>
                    <a:pt x="240" y="57"/>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0" name="Freeform 5"/>
            <p:cNvSpPr>
              <a:spLocks noChangeAspect="1"/>
            </p:cNvSpPr>
            <p:nvPr/>
          </p:nvSpPr>
          <p:spPr bwMode="auto">
            <a:xfrm>
              <a:off x="5052" y="2624"/>
              <a:ext cx="999" cy="600"/>
            </a:xfrm>
            <a:custGeom>
              <a:avLst/>
              <a:gdLst>
                <a:gd name="T0" fmla="*/ 28 w 648"/>
                <a:gd name="T1" fmla="*/ 2115 h 391"/>
                <a:gd name="T2" fmla="*/ 197 w 648"/>
                <a:gd name="T3" fmla="*/ 2259 h 391"/>
                <a:gd name="T4" fmla="*/ 176 w 648"/>
                <a:gd name="T5" fmla="*/ 2331 h 391"/>
                <a:gd name="T6" fmla="*/ 228 w 648"/>
                <a:gd name="T7" fmla="*/ 2480 h 391"/>
                <a:gd name="T8" fmla="*/ 373 w 648"/>
                <a:gd name="T9" fmla="*/ 2480 h 391"/>
                <a:gd name="T10" fmla="*/ 939 w 648"/>
                <a:gd name="T11" fmla="*/ 3009 h 391"/>
                <a:gd name="T12" fmla="*/ 1115 w 648"/>
                <a:gd name="T13" fmla="*/ 3040 h 391"/>
                <a:gd name="T14" fmla="*/ 1576 w 648"/>
                <a:gd name="T15" fmla="*/ 3327 h 391"/>
                <a:gd name="T16" fmla="*/ 1785 w 648"/>
                <a:gd name="T17" fmla="*/ 3155 h 391"/>
                <a:gd name="T18" fmla="*/ 2106 w 648"/>
                <a:gd name="T19" fmla="*/ 3184 h 391"/>
                <a:gd name="T20" fmla="*/ 2220 w 648"/>
                <a:gd name="T21" fmla="*/ 3250 h 391"/>
                <a:gd name="T22" fmla="*/ 2457 w 648"/>
                <a:gd name="T23" fmla="*/ 3155 h 391"/>
                <a:gd name="T24" fmla="*/ 2954 w 648"/>
                <a:gd name="T25" fmla="*/ 2960 h 391"/>
                <a:gd name="T26" fmla="*/ 3537 w 648"/>
                <a:gd name="T27" fmla="*/ 2866 h 391"/>
                <a:gd name="T28" fmla="*/ 3774 w 648"/>
                <a:gd name="T29" fmla="*/ 2913 h 391"/>
                <a:gd name="T30" fmla="*/ 3857 w 648"/>
                <a:gd name="T31" fmla="*/ 3040 h 391"/>
                <a:gd name="T32" fmla="*/ 4058 w 648"/>
                <a:gd name="T33" fmla="*/ 2819 h 391"/>
                <a:gd name="T34" fmla="*/ 4327 w 648"/>
                <a:gd name="T35" fmla="*/ 2719 h 391"/>
                <a:gd name="T36" fmla="*/ 4580 w 648"/>
                <a:gd name="T37" fmla="*/ 2688 h 391"/>
                <a:gd name="T38" fmla="*/ 5027 w 648"/>
                <a:gd name="T39" fmla="*/ 2259 h 391"/>
                <a:gd name="T40" fmla="*/ 5143 w 648"/>
                <a:gd name="T41" fmla="*/ 1992 h 391"/>
                <a:gd name="T42" fmla="*/ 5195 w 648"/>
                <a:gd name="T43" fmla="*/ 1481 h 391"/>
                <a:gd name="T44" fmla="*/ 5256 w 648"/>
                <a:gd name="T45" fmla="*/ 1066 h 391"/>
                <a:gd name="T46" fmla="*/ 5424 w 648"/>
                <a:gd name="T47" fmla="*/ 1048 h 391"/>
                <a:gd name="T48" fmla="*/ 5559 w 648"/>
                <a:gd name="T49" fmla="*/ 893 h 391"/>
                <a:gd name="T50" fmla="*/ 5642 w 648"/>
                <a:gd name="T51" fmla="*/ 776 h 391"/>
                <a:gd name="T52" fmla="*/ 5467 w 648"/>
                <a:gd name="T53" fmla="*/ 655 h 391"/>
                <a:gd name="T54" fmla="*/ 5371 w 648"/>
                <a:gd name="T55" fmla="*/ 704 h 391"/>
                <a:gd name="T56" fmla="*/ 5121 w 648"/>
                <a:gd name="T57" fmla="*/ 655 h 391"/>
                <a:gd name="T58" fmla="*/ 4972 w 648"/>
                <a:gd name="T59" fmla="*/ 459 h 391"/>
                <a:gd name="T60" fmla="*/ 4825 w 648"/>
                <a:gd name="T61" fmla="*/ 195 h 391"/>
                <a:gd name="T62" fmla="*/ 4648 w 648"/>
                <a:gd name="T63" fmla="*/ 195 h 391"/>
                <a:gd name="T64" fmla="*/ 4378 w 648"/>
                <a:gd name="T65" fmla="*/ 0 h 391"/>
                <a:gd name="T66" fmla="*/ 4233 w 648"/>
                <a:gd name="T67" fmla="*/ 28 h 391"/>
                <a:gd name="T68" fmla="*/ 3682 w 648"/>
                <a:gd name="T69" fmla="*/ 94 h 391"/>
                <a:gd name="T70" fmla="*/ 3571 w 648"/>
                <a:gd name="T71" fmla="*/ 250 h 391"/>
                <a:gd name="T72" fmla="*/ 3423 w 648"/>
                <a:gd name="T73" fmla="*/ 433 h 391"/>
                <a:gd name="T74" fmla="*/ 3221 w 648"/>
                <a:gd name="T75" fmla="*/ 539 h 391"/>
                <a:gd name="T76" fmla="*/ 3037 w 648"/>
                <a:gd name="T77" fmla="*/ 579 h 391"/>
                <a:gd name="T78" fmla="*/ 2897 w 648"/>
                <a:gd name="T79" fmla="*/ 539 h 391"/>
                <a:gd name="T80" fmla="*/ 2778 w 648"/>
                <a:gd name="T81" fmla="*/ 459 h 391"/>
                <a:gd name="T82" fmla="*/ 2690 w 648"/>
                <a:gd name="T83" fmla="*/ 433 h 391"/>
                <a:gd name="T84" fmla="*/ 2505 w 648"/>
                <a:gd name="T85" fmla="*/ 508 h 391"/>
                <a:gd name="T86" fmla="*/ 2282 w 648"/>
                <a:gd name="T87" fmla="*/ 634 h 391"/>
                <a:gd name="T88" fmla="*/ 1813 w 648"/>
                <a:gd name="T89" fmla="*/ 827 h 391"/>
                <a:gd name="T90" fmla="*/ 1610 w 648"/>
                <a:gd name="T91" fmla="*/ 850 h 391"/>
                <a:gd name="T92" fmla="*/ 1115 w 648"/>
                <a:gd name="T93" fmla="*/ 827 h 391"/>
                <a:gd name="T94" fmla="*/ 1044 w 648"/>
                <a:gd name="T95" fmla="*/ 798 h 391"/>
                <a:gd name="T96" fmla="*/ 916 w 648"/>
                <a:gd name="T97" fmla="*/ 603 h 391"/>
                <a:gd name="T98" fmla="*/ 758 w 648"/>
                <a:gd name="T99" fmla="*/ 508 h 391"/>
                <a:gd name="T100" fmla="*/ 697 w 648"/>
                <a:gd name="T101" fmla="*/ 579 h 391"/>
                <a:gd name="T102" fmla="*/ 671 w 648"/>
                <a:gd name="T103" fmla="*/ 776 h 391"/>
                <a:gd name="T104" fmla="*/ 575 w 648"/>
                <a:gd name="T105" fmla="*/ 973 h 391"/>
                <a:gd name="T106" fmla="*/ 399 w 648"/>
                <a:gd name="T107" fmla="*/ 973 h 391"/>
                <a:gd name="T108" fmla="*/ 351 w 648"/>
                <a:gd name="T109" fmla="*/ 1019 h 391"/>
                <a:gd name="T110" fmla="*/ 447 w 648"/>
                <a:gd name="T111" fmla="*/ 1215 h 391"/>
                <a:gd name="T112" fmla="*/ 418 w 648"/>
                <a:gd name="T113" fmla="*/ 1413 h 391"/>
                <a:gd name="T114" fmla="*/ 293 w 648"/>
                <a:gd name="T115" fmla="*/ 1596 h 391"/>
                <a:gd name="T116" fmla="*/ 197 w 648"/>
                <a:gd name="T117" fmla="*/ 1673 h 391"/>
                <a:gd name="T118" fmla="*/ 52 w 648"/>
                <a:gd name="T119" fmla="*/ 1745 h 391"/>
                <a:gd name="T120" fmla="*/ 0 w 648"/>
                <a:gd name="T121" fmla="*/ 1898 h 391"/>
                <a:gd name="T122" fmla="*/ 28 w 648"/>
                <a:gd name="T123" fmla="*/ 2115 h 3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8"/>
                <a:gd name="T187" fmla="*/ 0 h 391"/>
                <a:gd name="T188" fmla="*/ 648 w 648"/>
                <a:gd name="T189" fmla="*/ 391 h 3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8" h="391">
                  <a:moveTo>
                    <a:pt x="3" y="248"/>
                  </a:moveTo>
                  <a:lnTo>
                    <a:pt x="23" y="265"/>
                  </a:lnTo>
                  <a:lnTo>
                    <a:pt x="20" y="274"/>
                  </a:lnTo>
                  <a:lnTo>
                    <a:pt x="26" y="291"/>
                  </a:lnTo>
                  <a:lnTo>
                    <a:pt x="43" y="291"/>
                  </a:lnTo>
                  <a:lnTo>
                    <a:pt x="108" y="354"/>
                  </a:lnTo>
                  <a:lnTo>
                    <a:pt x="128" y="357"/>
                  </a:lnTo>
                  <a:lnTo>
                    <a:pt x="181" y="391"/>
                  </a:lnTo>
                  <a:lnTo>
                    <a:pt x="205" y="371"/>
                  </a:lnTo>
                  <a:lnTo>
                    <a:pt x="242" y="374"/>
                  </a:lnTo>
                  <a:lnTo>
                    <a:pt x="255" y="382"/>
                  </a:lnTo>
                  <a:lnTo>
                    <a:pt x="282" y="371"/>
                  </a:lnTo>
                  <a:lnTo>
                    <a:pt x="339" y="348"/>
                  </a:lnTo>
                  <a:lnTo>
                    <a:pt x="406" y="337"/>
                  </a:lnTo>
                  <a:lnTo>
                    <a:pt x="433" y="342"/>
                  </a:lnTo>
                  <a:lnTo>
                    <a:pt x="443" y="357"/>
                  </a:lnTo>
                  <a:lnTo>
                    <a:pt x="466" y="331"/>
                  </a:lnTo>
                  <a:lnTo>
                    <a:pt x="497" y="320"/>
                  </a:lnTo>
                  <a:lnTo>
                    <a:pt x="526" y="316"/>
                  </a:lnTo>
                  <a:lnTo>
                    <a:pt x="577" y="265"/>
                  </a:lnTo>
                  <a:lnTo>
                    <a:pt x="591" y="234"/>
                  </a:lnTo>
                  <a:lnTo>
                    <a:pt x="597" y="174"/>
                  </a:lnTo>
                  <a:lnTo>
                    <a:pt x="603" y="125"/>
                  </a:lnTo>
                  <a:lnTo>
                    <a:pt x="623" y="123"/>
                  </a:lnTo>
                  <a:lnTo>
                    <a:pt x="638" y="105"/>
                  </a:lnTo>
                  <a:lnTo>
                    <a:pt x="648" y="91"/>
                  </a:lnTo>
                  <a:lnTo>
                    <a:pt x="628" y="77"/>
                  </a:lnTo>
                  <a:lnTo>
                    <a:pt x="617" y="83"/>
                  </a:lnTo>
                  <a:lnTo>
                    <a:pt x="588" y="77"/>
                  </a:lnTo>
                  <a:lnTo>
                    <a:pt x="571" y="54"/>
                  </a:lnTo>
                  <a:lnTo>
                    <a:pt x="554" y="23"/>
                  </a:lnTo>
                  <a:lnTo>
                    <a:pt x="534" y="23"/>
                  </a:lnTo>
                  <a:lnTo>
                    <a:pt x="503" y="0"/>
                  </a:lnTo>
                  <a:lnTo>
                    <a:pt x="486" y="3"/>
                  </a:lnTo>
                  <a:lnTo>
                    <a:pt x="423" y="11"/>
                  </a:lnTo>
                  <a:lnTo>
                    <a:pt x="410" y="29"/>
                  </a:lnTo>
                  <a:lnTo>
                    <a:pt x="393" y="51"/>
                  </a:lnTo>
                  <a:lnTo>
                    <a:pt x="370" y="63"/>
                  </a:lnTo>
                  <a:lnTo>
                    <a:pt x="349" y="68"/>
                  </a:lnTo>
                  <a:lnTo>
                    <a:pt x="333" y="63"/>
                  </a:lnTo>
                  <a:lnTo>
                    <a:pt x="319" y="54"/>
                  </a:lnTo>
                  <a:lnTo>
                    <a:pt x="309" y="51"/>
                  </a:lnTo>
                  <a:lnTo>
                    <a:pt x="288" y="60"/>
                  </a:lnTo>
                  <a:lnTo>
                    <a:pt x="262" y="74"/>
                  </a:lnTo>
                  <a:lnTo>
                    <a:pt x="208" y="97"/>
                  </a:lnTo>
                  <a:lnTo>
                    <a:pt x="185" y="100"/>
                  </a:lnTo>
                  <a:lnTo>
                    <a:pt x="128" y="97"/>
                  </a:lnTo>
                  <a:lnTo>
                    <a:pt x="120" y="94"/>
                  </a:lnTo>
                  <a:lnTo>
                    <a:pt x="105" y="71"/>
                  </a:lnTo>
                  <a:lnTo>
                    <a:pt x="87" y="60"/>
                  </a:lnTo>
                  <a:lnTo>
                    <a:pt x="80" y="68"/>
                  </a:lnTo>
                  <a:lnTo>
                    <a:pt x="77" y="91"/>
                  </a:lnTo>
                  <a:lnTo>
                    <a:pt x="66" y="114"/>
                  </a:lnTo>
                  <a:lnTo>
                    <a:pt x="46" y="114"/>
                  </a:lnTo>
                  <a:lnTo>
                    <a:pt x="40" y="120"/>
                  </a:lnTo>
                  <a:lnTo>
                    <a:pt x="51" y="143"/>
                  </a:lnTo>
                  <a:lnTo>
                    <a:pt x="48" y="166"/>
                  </a:lnTo>
                  <a:lnTo>
                    <a:pt x="34" y="188"/>
                  </a:lnTo>
                  <a:lnTo>
                    <a:pt x="23" y="197"/>
                  </a:lnTo>
                  <a:lnTo>
                    <a:pt x="6" y="205"/>
                  </a:lnTo>
                  <a:lnTo>
                    <a:pt x="0" y="223"/>
                  </a:lnTo>
                  <a:lnTo>
                    <a:pt x="3" y="248"/>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1" name="Freeform 6"/>
            <p:cNvSpPr>
              <a:spLocks noChangeAspect="1"/>
            </p:cNvSpPr>
            <p:nvPr/>
          </p:nvSpPr>
          <p:spPr bwMode="auto">
            <a:xfrm>
              <a:off x="4623" y="3000"/>
              <a:ext cx="470" cy="276"/>
            </a:xfrm>
            <a:custGeom>
              <a:avLst/>
              <a:gdLst>
                <a:gd name="T0" fmla="*/ 228 w 305"/>
                <a:gd name="T1" fmla="*/ 868 h 178"/>
                <a:gd name="T2" fmla="*/ 499 w 305"/>
                <a:gd name="T3" fmla="*/ 1144 h 178"/>
                <a:gd name="T4" fmla="*/ 418 w 305"/>
                <a:gd name="T5" fmla="*/ 1289 h 178"/>
                <a:gd name="T6" fmla="*/ 293 w 305"/>
                <a:gd name="T7" fmla="*/ 1383 h 178"/>
                <a:gd name="T8" fmla="*/ 148 w 305"/>
                <a:gd name="T9" fmla="*/ 1416 h 178"/>
                <a:gd name="T10" fmla="*/ 0 w 305"/>
                <a:gd name="T11" fmla="*/ 1447 h 178"/>
                <a:gd name="T12" fmla="*/ 271 w 305"/>
                <a:gd name="T13" fmla="*/ 1565 h 178"/>
                <a:gd name="T14" fmla="*/ 373 w 305"/>
                <a:gd name="T15" fmla="*/ 1597 h 178"/>
                <a:gd name="T16" fmla="*/ 710 w 305"/>
                <a:gd name="T17" fmla="*/ 1383 h 178"/>
                <a:gd name="T18" fmla="*/ 1449 w 305"/>
                <a:gd name="T19" fmla="*/ 1577 h 178"/>
                <a:gd name="T20" fmla="*/ 1928 w 305"/>
                <a:gd name="T21" fmla="*/ 1022 h 178"/>
                <a:gd name="T22" fmla="*/ 2023 w 305"/>
                <a:gd name="T23" fmla="*/ 786 h 178"/>
                <a:gd name="T24" fmla="*/ 2119 w 305"/>
                <a:gd name="T25" fmla="*/ 726 h 178"/>
                <a:gd name="T26" fmla="*/ 2389 w 305"/>
                <a:gd name="T27" fmla="*/ 752 h 178"/>
                <a:gd name="T28" fmla="*/ 2650 w 305"/>
                <a:gd name="T29" fmla="*/ 420 h 178"/>
                <a:gd name="T30" fmla="*/ 2624 w 305"/>
                <a:gd name="T31" fmla="*/ 209 h 178"/>
                <a:gd name="T32" fmla="*/ 2441 w 305"/>
                <a:gd name="T33" fmla="*/ 0 h 178"/>
                <a:gd name="T34" fmla="*/ 2315 w 305"/>
                <a:gd name="T35" fmla="*/ 29 h 178"/>
                <a:gd name="T36" fmla="*/ 2180 w 305"/>
                <a:gd name="T37" fmla="*/ 70 h 178"/>
                <a:gd name="T38" fmla="*/ 1948 w 305"/>
                <a:gd name="T39" fmla="*/ 19 h 178"/>
                <a:gd name="T40" fmla="*/ 1703 w 305"/>
                <a:gd name="T41" fmla="*/ 29 h 178"/>
                <a:gd name="T42" fmla="*/ 1461 w 305"/>
                <a:gd name="T43" fmla="*/ 96 h 178"/>
                <a:gd name="T44" fmla="*/ 1128 w 305"/>
                <a:gd name="T45" fmla="*/ 70 h 178"/>
                <a:gd name="T46" fmla="*/ 980 w 305"/>
                <a:gd name="T47" fmla="*/ 276 h 178"/>
                <a:gd name="T48" fmla="*/ 418 w 305"/>
                <a:gd name="T49" fmla="*/ 96 h 178"/>
                <a:gd name="T50" fmla="*/ 197 w 305"/>
                <a:gd name="T51" fmla="*/ 96 h 178"/>
                <a:gd name="T52" fmla="*/ 197 w 305"/>
                <a:gd name="T53" fmla="*/ 453 h 178"/>
                <a:gd name="T54" fmla="*/ 228 w 305"/>
                <a:gd name="T55" fmla="*/ 868 h 1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5"/>
                <a:gd name="T85" fmla="*/ 0 h 178"/>
                <a:gd name="T86" fmla="*/ 305 w 305"/>
                <a:gd name="T87" fmla="*/ 178 h 1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5" h="178">
                  <a:moveTo>
                    <a:pt x="26" y="97"/>
                  </a:moveTo>
                  <a:lnTo>
                    <a:pt x="57" y="128"/>
                  </a:lnTo>
                  <a:lnTo>
                    <a:pt x="48" y="144"/>
                  </a:lnTo>
                  <a:lnTo>
                    <a:pt x="34" y="154"/>
                  </a:lnTo>
                  <a:lnTo>
                    <a:pt x="17" y="158"/>
                  </a:lnTo>
                  <a:lnTo>
                    <a:pt x="0" y="161"/>
                  </a:lnTo>
                  <a:lnTo>
                    <a:pt x="31" y="175"/>
                  </a:lnTo>
                  <a:lnTo>
                    <a:pt x="43" y="178"/>
                  </a:lnTo>
                  <a:lnTo>
                    <a:pt x="82" y="154"/>
                  </a:lnTo>
                  <a:lnTo>
                    <a:pt x="167" y="176"/>
                  </a:lnTo>
                  <a:lnTo>
                    <a:pt x="222" y="114"/>
                  </a:lnTo>
                  <a:lnTo>
                    <a:pt x="233" y="88"/>
                  </a:lnTo>
                  <a:lnTo>
                    <a:pt x="244" y="81"/>
                  </a:lnTo>
                  <a:lnTo>
                    <a:pt x="275" y="84"/>
                  </a:lnTo>
                  <a:lnTo>
                    <a:pt x="305" y="47"/>
                  </a:lnTo>
                  <a:lnTo>
                    <a:pt x="302" y="23"/>
                  </a:lnTo>
                  <a:lnTo>
                    <a:pt x="281" y="0"/>
                  </a:lnTo>
                  <a:lnTo>
                    <a:pt x="267" y="3"/>
                  </a:lnTo>
                  <a:lnTo>
                    <a:pt x="251" y="8"/>
                  </a:lnTo>
                  <a:lnTo>
                    <a:pt x="224" y="2"/>
                  </a:lnTo>
                  <a:lnTo>
                    <a:pt x="196" y="3"/>
                  </a:lnTo>
                  <a:lnTo>
                    <a:pt x="168" y="11"/>
                  </a:lnTo>
                  <a:lnTo>
                    <a:pt x="130" y="8"/>
                  </a:lnTo>
                  <a:lnTo>
                    <a:pt x="113" y="31"/>
                  </a:lnTo>
                  <a:lnTo>
                    <a:pt x="48" y="11"/>
                  </a:lnTo>
                  <a:lnTo>
                    <a:pt x="23" y="11"/>
                  </a:lnTo>
                  <a:lnTo>
                    <a:pt x="23" y="50"/>
                  </a:lnTo>
                  <a:lnTo>
                    <a:pt x="26" y="97"/>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2" name="Freeform 7"/>
            <p:cNvSpPr>
              <a:spLocks noChangeAspect="1"/>
            </p:cNvSpPr>
            <p:nvPr/>
          </p:nvSpPr>
          <p:spPr bwMode="auto">
            <a:xfrm>
              <a:off x="4844" y="1315"/>
              <a:ext cx="1308" cy="1217"/>
            </a:xfrm>
            <a:custGeom>
              <a:avLst/>
              <a:gdLst>
                <a:gd name="T0" fmla="*/ 148 w 848"/>
                <a:gd name="T1" fmla="*/ 1660 h 797"/>
                <a:gd name="T2" fmla="*/ 0 w 848"/>
                <a:gd name="T3" fmla="*/ 2107 h 797"/>
                <a:gd name="T4" fmla="*/ 324 w 848"/>
                <a:gd name="T5" fmla="*/ 2535 h 797"/>
                <a:gd name="T6" fmla="*/ 271 w 848"/>
                <a:gd name="T7" fmla="*/ 2886 h 797"/>
                <a:gd name="T8" fmla="*/ 404 w 848"/>
                <a:gd name="T9" fmla="*/ 3196 h 797"/>
                <a:gd name="T10" fmla="*/ 500 w 848"/>
                <a:gd name="T11" fmla="*/ 3798 h 797"/>
                <a:gd name="T12" fmla="*/ 526 w 848"/>
                <a:gd name="T13" fmla="*/ 4027 h 797"/>
                <a:gd name="T14" fmla="*/ 447 w 848"/>
                <a:gd name="T15" fmla="*/ 4251 h 797"/>
                <a:gd name="T16" fmla="*/ 645 w 848"/>
                <a:gd name="T17" fmla="*/ 4364 h 797"/>
                <a:gd name="T18" fmla="*/ 847 w 848"/>
                <a:gd name="T19" fmla="*/ 4500 h 797"/>
                <a:gd name="T20" fmla="*/ 1047 w 848"/>
                <a:gd name="T21" fmla="*/ 4866 h 797"/>
                <a:gd name="T22" fmla="*/ 1271 w 848"/>
                <a:gd name="T23" fmla="*/ 5106 h 797"/>
                <a:gd name="T24" fmla="*/ 1692 w 848"/>
                <a:gd name="T25" fmla="*/ 5221 h 797"/>
                <a:gd name="T26" fmla="*/ 1994 w 848"/>
                <a:gd name="T27" fmla="*/ 5198 h 797"/>
                <a:gd name="T28" fmla="*/ 2429 w 848"/>
                <a:gd name="T29" fmla="*/ 5580 h 797"/>
                <a:gd name="T30" fmla="*/ 2931 w 848"/>
                <a:gd name="T31" fmla="*/ 5784 h 797"/>
                <a:gd name="T32" fmla="*/ 3310 w 848"/>
                <a:gd name="T33" fmla="*/ 5717 h 797"/>
                <a:gd name="T34" fmla="*/ 3719 w 848"/>
                <a:gd name="T35" fmla="*/ 5974 h 797"/>
                <a:gd name="T36" fmla="*/ 3924 w 848"/>
                <a:gd name="T37" fmla="*/ 6001 h 797"/>
                <a:gd name="T38" fmla="*/ 4216 w 848"/>
                <a:gd name="T39" fmla="*/ 6116 h 797"/>
                <a:gd name="T40" fmla="*/ 4569 w 848"/>
                <a:gd name="T41" fmla="*/ 6363 h 797"/>
                <a:gd name="T42" fmla="*/ 4863 w 848"/>
                <a:gd name="T43" fmla="*/ 6398 h 797"/>
                <a:gd name="T44" fmla="*/ 5089 w 848"/>
                <a:gd name="T45" fmla="*/ 6258 h 797"/>
                <a:gd name="T46" fmla="*/ 6481 w 848"/>
                <a:gd name="T47" fmla="*/ 6615 h 797"/>
                <a:gd name="T48" fmla="*/ 6534 w 848"/>
                <a:gd name="T49" fmla="*/ 6258 h 797"/>
                <a:gd name="T50" fmla="*/ 7206 w 848"/>
                <a:gd name="T51" fmla="*/ 5221 h 797"/>
                <a:gd name="T52" fmla="*/ 7407 w 848"/>
                <a:gd name="T53" fmla="*/ 4784 h 797"/>
                <a:gd name="T54" fmla="*/ 7149 w 848"/>
                <a:gd name="T55" fmla="*/ 4143 h 797"/>
                <a:gd name="T56" fmla="*/ 6781 w 848"/>
                <a:gd name="T57" fmla="*/ 3669 h 797"/>
                <a:gd name="T58" fmla="*/ 6781 w 848"/>
                <a:gd name="T59" fmla="*/ 3248 h 797"/>
                <a:gd name="T60" fmla="*/ 6759 w 848"/>
                <a:gd name="T61" fmla="*/ 2886 h 797"/>
                <a:gd name="T62" fmla="*/ 6759 w 848"/>
                <a:gd name="T63" fmla="*/ 2663 h 797"/>
                <a:gd name="T64" fmla="*/ 7031 w 848"/>
                <a:gd name="T65" fmla="*/ 2332 h 797"/>
                <a:gd name="T66" fmla="*/ 6907 w 848"/>
                <a:gd name="T67" fmla="*/ 1637 h 797"/>
                <a:gd name="T68" fmla="*/ 6825 w 848"/>
                <a:gd name="T69" fmla="*/ 1164 h 797"/>
                <a:gd name="T70" fmla="*/ 6481 w 848"/>
                <a:gd name="T71" fmla="*/ 756 h 797"/>
                <a:gd name="T72" fmla="*/ 5615 w 848"/>
                <a:gd name="T73" fmla="*/ 712 h 797"/>
                <a:gd name="T74" fmla="*/ 4620 w 848"/>
                <a:gd name="T75" fmla="*/ 641 h 797"/>
                <a:gd name="T76" fmla="*/ 4092 w 848"/>
                <a:gd name="T77" fmla="*/ 499 h 797"/>
                <a:gd name="T78" fmla="*/ 3768 w 848"/>
                <a:gd name="T79" fmla="*/ 663 h 797"/>
                <a:gd name="T80" fmla="*/ 3457 w 848"/>
                <a:gd name="T81" fmla="*/ 473 h 797"/>
                <a:gd name="T82" fmla="*/ 3221 w 848"/>
                <a:gd name="T83" fmla="*/ 411 h 797"/>
                <a:gd name="T84" fmla="*/ 2931 w 848"/>
                <a:gd name="T85" fmla="*/ 27 h 797"/>
                <a:gd name="T86" fmla="*/ 2462 w 848"/>
                <a:gd name="T87" fmla="*/ 75 h 797"/>
                <a:gd name="T88" fmla="*/ 2014 w 848"/>
                <a:gd name="T89" fmla="*/ 257 h 797"/>
                <a:gd name="T90" fmla="*/ 1319 w 848"/>
                <a:gd name="T91" fmla="*/ 548 h 797"/>
                <a:gd name="T92" fmla="*/ 697 w 848"/>
                <a:gd name="T93" fmla="*/ 805 h 797"/>
                <a:gd name="T94" fmla="*/ 324 w 848"/>
                <a:gd name="T95" fmla="*/ 1164 h 7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797"/>
                <a:gd name="T146" fmla="*/ 848 w 848"/>
                <a:gd name="T147" fmla="*/ 797 h 7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797">
                  <a:moveTo>
                    <a:pt x="20" y="151"/>
                  </a:moveTo>
                  <a:lnTo>
                    <a:pt x="17" y="200"/>
                  </a:lnTo>
                  <a:lnTo>
                    <a:pt x="17" y="231"/>
                  </a:lnTo>
                  <a:lnTo>
                    <a:pt x="0" y="254"/>
                  </a:lnTo>
                  <a:lnTo>
                    <a:pt x="34" y="294"/>
                  </a:lnTo>
                  <a:lnTo>
                    <a:pt x="37" y="305"/>
                  </a:lnTo>
                  <a:lnTo>
                    <a:pt x="29" y="331"/>
                  </a:lnTo>
                  <a:lnTo>
                    <a:pt x="31" y="348"/>
                  </a:lnTo>
                  <a:lnTo>
                    <a:pt x="48" y="371"/>
                  </a:lnTo>
                  <a:lnTo>
                    <a:pt x="46" y="385"/>
                  </a:lnTo>
                  <a:lnTo>
                    <a:pt x="43" y="428"/>
                  </a:lnTo>
                  <a:lnTo>
                    <a:pt x="57" y="458"/>
                  </a:lnTo>
                  <a:lnTo>
                    <a:pt x="68" y="475"/>
                  </a:lnTo>
                  <a:lnTo>
                    <a:pt x="60" y="485"/>
                  </a:lnTo>
                  <a:lnTo>
                    <a:pt x="60" y="502"/>
                  </a:lnTo>
                  <a:lnTo>
                    <a:pt x="51" y="512"/>
                  </a:lnTo>
                  <a:lnTo>
                    <a:pt x="51" y="522"/>
                  </a:lnTo>
                  <a:lnTo>
                    <a:pt x="74" y="526"/>
                  </a:lnTo>
                  <a:lnTo>
                    <a:pt x="91" y="532"/>
                  </a:lnTo>
                  <a:lnTo>
                    <a:pt x="97" y="542"/>
                  </a:lnTo>
                  <a:lnTo>
                    <a:pt x="97" y="563"/>
                  </a:lnTo>
                  <a:lnTo>
                    <a:pt x="120" y="586"/>
                  </a:lnTo>
                  <a:lnTo>
                    <a:pt x="140" y="595"/>
                  </a:lnTo>
                  <a:lnTo>
                    <a:pt x="145" y="615"/>
                  </a:lnTo>
                  <a:lnTo>
                    <a:pt x="171" y="649"/>
                  </a:lnTo>
                  <a:lnTo>
                    <a:pt x="194" y="629"/>
                  </a:lnTo>
                  <a:lnTo>
                    <a:pt x="214" y="623"/>
                  </a:lnTo>
                  <a:lnTo>
                    <a:pt x="228" y="626"/>
                  </a:lnTo>
                  <a:lnTo>
                    <a:pt x="268" y="669"/>
                  </a:lnTo>
                  <a:lnTo>
                    <a:pt x="278" y="672"/>
                  </a:lnTo>
                  <a:lnTo>
                    <a:pt x="325" y="693"/>
                  </a:lnTo>
                  <a:lnTo>
                    <a:pt x="336" y="697"/>
                  </a:lnTo>
                  <a:lnTo>
                    <a:pt x="356" y="692"/>
                  </a:lnTo>
                  <a:lnTo>
                    <a:pt x="379" y="689"/>
                  </a:lnTo>
                  <a:lnTo>
                    <a:pt x="399" y="697"/>
                  </a:lnTo>
                  <a:lnTo>
                    <a:pt x="426" y="720"/>
                  </a:lnTo>
                  <a:lnTo>
                    <a:pt x="436" y="732"/>
                  </a:lnTo>
                  <a:lnTo>
                    <a:pt x="449" y="723"/>
                  </a:lnTo>
                  <a:lnTo>
                    <a:pt x="463" y="720"/>
                  </a:lnTo>
                  <a:lnTo>
                    <a:pt x="483" y="737"/>
                  </a:lnTo>
                  <a:lnTo>
                    <a:pt x="506" y="754"/>
                  </a:lnTo>
                  <a:lnTo>
                    <a:pt x="523" y="766"/>
                  </a:lnTo>
                  <a:lnTo>
                    <a:pt x="546" y="774"/>
                  </a:lnTo>
                  <a:lnTo>
                    <a:pt x="557" y="771"/>
                  </a:lnTo>
                  <a:lnTo>
                    <a:pt x="567" y="760"/>
                  </a:lnTo>
                  <a:lnTo>
                    <a:pt x="583" y="754"/>
                  </a:lnTo>
                  <a:lnTo>
                    <a:pt x="611" y="763"/>
                  </a:lnTo>
                  <a:lnTo>
                    <a:pt x="742" y="797"/>
                  </a:lnTo>
                  <a:lnTo>
                    <a:pt x="762" y="780"/>
                  </a:lnTo>
                  <a:lnTo>
                    <a:pt x="748" y="754"/>
                  </a:lnTo>
                  <a:lnTo>
                    <a:pt x="734" y="712"/>
                  </a:lnTo>
                  <a:lnTo>
                    <a:pt x="825" y="629"/>
                  </a:lnTo>
                  <a:lnTo>
                    <a:pt x="842" y="609"/>
                  </a:lnTo>
                  <a:lnTo>
                    <a:pt x="848" y="576"/>
                  </a:lnTo>
                  <a:lnTo>
                    <a:pt x="834" y="535"/>
                  </a:lnTo>
                  <a:lnTo>
                    <a:pt x="819" y="499"/>
                  </a:lnTo>
                  <a:lnTo>
                    <a:pt x="794" y="459"/>
                  </a:lnTo>
                  <a:lnTo>
                    <a:pt x="777" y="442"/>
                  </a:lnTo>
                  <a:lnTo>
                    <a:pt x="774" y="418"/>
                  </a:lnTo>
                  <a:lnTo>
                    <a:pt x="777" y="391"/>
                  </a:lnTo>
                  <a:lnTo>
                    <a:pt x="785" y="365"/>
                  </a:lnTo>
                  <a:lnTo>
                    <a:pt x="774" y="348"/>
                  </a:lnTo>
                  <a:lnTo>
                    <a:pt x="760" y="338"/>
                  </a:lnTo>
                  <a:lnTo>
                    <a:pt x="774" y="321"/>
                  </a:lnTo>
                  <a:lnTo>
                    <a:pt x="797" y="288"/>
                  </a:lnTo>
                  <a:lnTo>
                    <a:pt x="805" y="281"/>
                  </a:lnTo>
                  <a:lnTo>
                    <a:pt x="800" y="225"/>
                  </a:lnTo>
                  <a:lnTo>
                    <a:pt x="791" y="197"/>
                  </a:lnTo>
                  <a:lnTo>
                    <a:pt x="782" y="168"/>
                  </a:lnTo>
                  <a:lnTo>
                    <a:pt x="782" y="140"/>
                  </a:lnTo>
                  <a:lnTo>
                    <a:pt x="765" y="114"/>
                  </a:lnTo>
                  <a:lnTo>
                    <a:pt x="742" y="91"/>
                  </a:lnTo>
                  <a:lnTo>
                    <a:pt x="717" y="88"/>
                  </a:lnTo>
                  <a:lnTo>
                    <a:pt x="643" y="86"/>
                  </a:lnTo>
                  <a:lnTo>
                    <a:pt x="603" y="83"/>
                  </a:lnTo>
                  <a:lnTo>
                    <a:pt x="529" y="77"/>
                  </a:lnTo>
                  <a:lnTo>
                    <a:pt x="500" y="63"/>
                  </a:lnTo>
                  <a:lnTo>
                    <a:pt x="469" y="60"/>
                  </a:lnTo>
                  <a:lnTo>
                    <a:pt x="452" y="66"/>
                  </a:lnTo>
                  <a:lnTo>
                    <a:pt x="432" y="80"/>
                  </a:lnTo>
                  <a:lnTo>
                    <a:pt x="413" y="74"/>
                  </a:lnTo>
                  <a:lnTo>
                    <a:pt x="396" y="57"/>
                  </a:lnTo>
                  <a:lnTo>
                    <a:pt x="376" y="57"/>
                  </a:lnTo>
                  <a:lnTo>
                    <a:pt x="369" y="49"/>
                  </a:lnTo>
                  <a:lnTo>
                    <a:pt x="362" y="23"/>
                  </a:lnTo>
                  <a:lnTo>
                    <a:pt x="336" y="3"/>
                  </a:lnTo>
                  <a:lnTo>
                    <a:pt x="318" y="0"/>
                  </a:lnTo>
                  <a:lnTo>
                    <a:pt x="282" y="9"/>
                  </a:lnTo>
                  <a:lnTo>
                    <a:pt x="254" y="17"/>
                  </a:lnTo>
                  <a:lnTo>
                    <a:pt x="231" y="31"/>
                  </a:lnTo>
                  <a:lnTo>
                    <a:pt x="191" y="54"/>
                  </a:lnTo>
                  <a:lnTo>
                    <a:pt x="151" y="66"/>
                  </a:lnTo>
                  <a:lnTo>
                    <a:pt x="117" y="80"/>
                  </a:lnTo>
                  <a:lnTo>
                    <a:pt x="80" y="97"/>
                  </a:lnTo>
                  <a:lnTo>
                    <a:pt x="60" y="120"/>
                  </a:lnTo>
                  <a:lnTo>
                    <a:pt x="37" y="140"/>
                  </a:lnTo>
                  <a:lnTo>
                    <a:pt x="20" y="151"/>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3" name="Freeform 8"/>
            <p:cNvSpPr>
              <a:spLocks noChangeAspect="1"/>
            </p:cNvSpPr>
            <p:nvPr/>
          </p:nvSpPr>
          <p:spPr bwMode="auto">
            <a:xfrm>
              <a:off x="4526" y="2106"/>
              <a:ext cx="956" cy="513"/>
            </a:xfrm>
            <a:custGeom>
              <a:avLst/>
              <a:gdLst>
                <a:gd name="T0" fmla="*/ 1337 w 619"/>
                <a:gd name="T1" fmla="*/ 2612 h 338"/>
                <a:gd name="T2" fmla="*/ 1305 w 619"/>
                <a:gd name="T3" fmla="*/ 2457 h 338"/>
                <a:gd name="T4" fmla="*/ 1117 w 619"/>
                <a:gd name="T5" fmla="*/ 2377 h 338"/>
                <a:gd name="T6" fmla="*/ 482 w 619"/>
                <a:gd name="T7" fmla="*/ 1836 h 338"/>
                <a:gd name="T8" fmla="*/ 439 w 619"/>
                <a:gd name="T9" fmla="*/ 1560 h 338"/>
                <a:gd name="T10" fmla="*/ 158 w 619"/>
                <a:gd name="T11" fmla="*/ 1527 h 338"/>
                <a:gd name="T12" fmla="*/ 176 w 619"/>
                <a:gd name="T13" fmla="*/ 1263 h 338"/>
                <a:gd name="T14" fmla="*/ 82 w 619"/>
                <a:gd name="T15" fmla="*/ 1024 h 338"/>
                <a:gd name="T16" fmla="*/ 0 w 619"/>
                <a:gd name="T17" fmla="*/ 885 h 338"/>
                <a:gd name="T18" fmla="*/ 53 w 619"/>
                <a:gd name="T19" fmla="*/ 730 h 338"/>
                <a:gd name="T20" fmla="*/ 255 w 619"/>
                <a:gd name="T21" fmla="*/ 730 h 338"/>
                <a:gd name="T22" fmla="*/ 609 w 619"/>
                <a:gd name="T23" fmla="*/ 657 h 338"/>
                <a:gd name="T24" fmla="*/ 1705 w 619"/>
                <a:gd name="T25" fmla="*/ 137 h 338"/>
                <a:gd name="T26" fmla="*/ 1935 w 619"/>
                <a:gd name="T27" fmla="*/ 0 h 338"/>
                <a:gd name="T28" fmla="*/ 2082 w 619"/>
                <a:gd name="T29" fmla="*/ 161 h 338"/>
                <a:gd name="T30" fmla="*/ 2309 w 619"/>
                <a:gd name="T31" fmla="*/ 80 h 338"/>
                <a:gd name="T32" fmla="*/ 2531 w 619"/>
                <a:gd name="T33" fmla="*/ 90 h 338"/>
                <a:gd name="T34" fmla="*/ 2664 w 619"/>
                <a:gd name="T35" fmla="*/ 175 h 338"/>
                <a:gd name="T36" fmla="*/ 2664 w 619"/>
                <a:gd name="T37" fmla="*/ 410 h 338"/>
                <a:gd name="T38" fmla="*/ 3053 w 619"/>
                <a:gd name="T39" fmla="*/ 642 h 338"/>
                <a:gd name="T40" fmla="*/ 3084 w 619"/>
                <a:gd name="T41" fmla="*/ 809 h 338"/>
                <a:gd name="T42" fmla="*/ 3229 w 619"/>
                <a:gd name="T43" fmla="*/ 997 h 338"/>
                <a:gd name="T44" fmla="*/ 3342 w 619"/>
                <a:gd name="T45" fmla="*/ 1073 h 338"/>
                <a:gd name="T46" fmla="*/ 3409 w 619"/>
                <a:gd name="T47" fmla="*/ 997 h 338"/>
                <a:gd name="T48" fmla="*/ 3693 w 619"/>
                <a:gd name="T49" fmla="*/ 859 h 338"/>
                <a:gd name="T50" fmla="*/ 3812 w 619"/>
                <a:gd name="T51" fmla="*/ 885 h 338"/>
                <a:gd name="T52" fmla="*/ 4167 w 619"/>
                <a:gd name="T53" fmla="*/ 1242 h 338"/>
                <a:gd name="T54" fmla="*/ 4255 w 619"/>
                <a:gd name="T55" fmla="*/ 1229 h 338"/>
                <a:gd name="T56" fmla="*/ 4615 w 619"/>
                <a:gd name="T57" fmla="*/ 1425 h 338"/>
                <a:gd name="T58" fmla="*/ 5161 w 619"/>
                <a:gd name="T59" fmla="*/ 1402 h 338"/>
                <a:gd name="T60" fmla="*/ 5438 w 619"/>
                <a:gd name="T61" fmla="*/ 1560 h 338"/>
                <a:gd name="T62" fmla="*/ 4840 w 619"/>
                <a:gd name="T63" fmla="*/ 1864 h 338"/>
                <a:gd name="T64" fmla="*/ 4816 w 619"/>
                <a:gd name="T65" fmla="*/ 2237 h 338"/>
                <a:gd name="T66" fmla="*/ 4453 w 619"/>
                <a:gd name="T67" fmla="*/ 2548 h 338"/>
                <a:gd name="T68" fmla="*/ 4065 w 619"/>
                <a:gd name="T69" fmla="*/ 2535 h 338"/>
                <a:gd name="T70" fmla="*/ 3838 w 619"/>
                <a:gd name="T71" fmla="*/ 2615 h 338"/>
                <a:gd name="T72" fmla="*/ 3566 w 619"/>
                <a:gd name="T73" fmla="*/ 2723 h 338"/>
                <a:gd name="T74" fmla="*/ 3229 w 619"/>
                <a:gd name="T75" fmla="*/ 2519 h 338"/>
                <a:gd name="T76" fmla="*/ 3018 w 619"/>
                <a:gd name="T77" fmla="*/ 2615 h 338"/>
                <a:gd name="T78" fmla="*/ 2829 w 619"/>
                <a:gd name="T79" fmla="*/ 2656 h 338"/>
                <a:gd name="T80" fmla="*/ 2664 w 619"/>
                <a:gd name="T81" fmla="*/ 2425 h 338"/>
                <a:gd name="T82" fmla="*/ 2192 w 619"/>
                <a:gd name="T83" fmla="*/ 2430 h 338"/>
                <a:gd name="T84" fmla="*/ 2037 w 619"/>
                <a:gd name="T85" fmla="*/ 2535 h 338"/>
                <a:gd name="T86" fmla="*/ 1935 w 619"/>
                <a:gd name="T87" fmla="*/ 2633 h 338"/>
                <a:gd name="T88" fmla="*/ 1731 w 619"/>
                <a:gd name="T89" fmla="*/ 2633 h 338"/>
                <a:gd name="T90" fmla="*/ 1515 w 619"/>
                <a:gd name="T91" fmla="*/ 2674 h 338"/>
                <a:gd name="T92" fmla="*/ 1337 w 619"/>
                <a:gd name="T93" fmla="*/ 2612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9"/>
                <a:gd name="T142" fmla="*/ 0 h 338"/>
                <a:gd name="T143" fmla="*/ 619 w 619"/>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9" h="338">
                  <a:moveTo>
                    <a:pt x="152" y="324"/>
                  </a:moveTo>
                  <a:lnTo>
                    <a:pt x="148" y="305"/>
                  </a:lnTo>
                  <a:lnTo>
                    <a:pt x="127" y="295"/>
                  </a:lnTo>
                  <a:lnTo>
                    <a:pt x="55" y="228"/>
                  </a:lnTo>
                  <a:lnTo>
                    <a:pt x="50" y="194"/>
                  </a:lnTo>
                  <a:lnTo>
                    <a:pt x="18" y="190"/>
                  </a:lnTo>
                  <a:lnTo>
                    <a:pt x="20" y="157"/>
                  </a:lnTo>
                  <a:lnTo>
                    <a:pt x="9" y="127"/>
                  </a:lnTo>
                  <a:lnTo>
                    <a:pt x="0" y="110"/>
                  </a:lnTo>
                  <a:lnTo>
                    <a:pt x="6" y="91"/>
                  </a:lnTo>
                  <a:lnTo>
                    <a:pt x="29" y="91"/>
                  </a:lnTo>
                  <a:lnTo>
                    <a:pt x="69" y="82"/>
                  </a:lnTo>
                  <a:lnTo>
                    <a:pt x="194" y="17"/>
                  </a:lnTo>
                  <a:lnTo>
                    <a:pt x="220" y="0"/>
                  </a:lnTo>
                  <a:lnTo>
                    <a:pt x="237" y="20"/>
                  </a:lnTo>
                  <a:lnTo>
                    <a:pt x="263" y="10"/>
                  </a:lnTo>
                  <a:lnTo>
                    <a:pt x="288" y="11"/>
                  </a:lnTo>
                  <a:lnTo>
                    <a:pt x="303" y="22"/>
                  </a:lnTo>
                  <a:lnTo>
                    <a:pt x="303" y="51"/>
                  </a:lnTo>
                  <a:lnTo>
                    <a:pt x="348" y="80"/>
                  </a:lnTo>
                  <a:lnTo>
                    <a:pt x="351" y="100"/>
                  </a:lnTo>
                  <a:lnTo>
                    <a:pt x="368" y="124"/>
                  </a:lnTo>
                  <a:lnTo>
                    <a:pt x="380" y="133"/>
                  </a:lnTo>
                  <a:lnTo>
                    <a:pt x="388" y="124"/>
                  </a:lnTo>
                  <a:lnTo>
                    <a:pt x="420" y="107"/>
                  </a:lnTo>
                  <a:lnTo>
                    <a:pt x="434" y="110"/>
                  </a:lnTo>
                  <a:lnTo>
                    <a:pt x="474" y="154"/>
                  </a:lnTo>
                  <a:lnTo>
                    <a:pt x="484" y="153"/>
                  </a:lnTo>
                  <a:lnTo>
                    <a:pt x="525" y="177"/>
                  </a:lnTo>
                  <a:lnTo>
                    <a:pt x="587" y="174"/>
                  </a:lnTo>
                  <a:lnTo>
                    <a:pt x="619" y="194"/>
                  </a:lnTo>
                  <a:lnTo>
                    <a:pt x="551" y="231"/>
                  </a:lnTo>
                  <a:lnTo>
                    <a:pt x="548" y="278"/>
                  </a:lnTo>
                  <a:lnTo>
                    <a:pt x="507" y="316"/>
                  </a:lnTo>
                  <a:lnTo>
                    <a:pt x="462" y="315"/>
                  </a:lnTo>
                  <a:lnTo>
                    <a:pt x="437" y="325"/>
                  </a:lnTo>
                  <a:lnTo>
                    <a:pt x="406" y="338"/>
                  </a:lnTo>
                  <a:lnTo>
                    <a:pt x="368" y="313"/>
                  </a:lnTo>
                  <a:lnTo>
                    <a:pt x="343" y="325"/>
                  </a:lnTo>
                  <a:lnTo>
                    <a:pt x="322" y="330"/>
                  </a:lnTo>
                  <a:lnTo>
                    <a:pt x="303" y="301"/>
                  </a:lnTo>
                  <a:lnTo>
                    <a:pt x="249" y="302"/>
                  </a:lnTo>
                  <a:lnTo>
                    <a:pt x="232" y="315"/>
                  </a:lnTo>
                  <a:lnTo>
                    <a:pt x="220" y="327"/>
                  </a:lnTo>
                  <a:lnTo>
                    <a:pt x="197" y="327"/>
                  </a:lnTo>
                  <a:lnTo>
                    <a:pt x="172" y="332"/>
                  </a:lnTo>
                  <a:lnTo>
                    <a:pt x="152" y="32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4" name="Freeform 9"/>
            <p:cNvSpPr>
              <a:spLocks noChangeAspect="1"/>
            </p:cNvSpPr>
            <p:nvPr/>
          </p:nvSpPr>
          <p:spPr bwMode="auto">
            <a:xfrm>
              <a:off x="4623" y="3065"/>
              <a:ext cx="861" cy="839"/>
            </a:xfrm>
            <a:custGeom>
              <a:avLst/>
              <a:gdLst>
                <a:gd name="T0" fmla="*/ 94 w 560"/>
                <a:gd name="T1" fmla="*/ 1310 h 549"/>
                <a:gd name="T2" fmla="*/ 291 w 560"/>
                <a:gd name="T3" fmla="*/ 1670 h 549"/>
                <a:gd name="T4" fmla="*/ 541 w 560"/>
                <a:gd name="T5" fmla="*/ 1614 h 549"/>
                <a:gd name="T6" fmla="*/ 749 w 560"/>
                <a:gd name="T7" fmla="*/ 1259 h 549"/>
                <a:gd name="T8" fmla="*/ 1090 w 560"/>
                <a:gd name="T9" fmla="*/ 1424 h 549"/>
                <a:gd name="T10" fmla="*/ 1178 w 560"/>
                <a:gd name="T11" fmla="*/ 1735 h 549"/>
                <a:gd name="T12" fmla="*/ 1347 w 560"/>
                <a:gd name="T13" fmla="*/ 2144 h 549"/>
                <a:gd name="T14" fmla="*/ 1521 w 560"/>
                <a:gd name="T15" fmla="*/ 2427 h 549"/>
                <a:gd name="T16" fmla="*/ 1407 w 560"/>
                <a:gd name="T17" fmla="*/ 2560 h 549"/>
                <a:gd name="T18" fmla="*/ 2129 w 560"/>
                <a:gd name="T19" fmla="*/ 3344 h 549"/>
                <a:gd name="T20" fmla="*/ 2475 w 560"/>
                <a:gd name="T21" fmla="*/ 3377 h 549"/>
                <a:gd name="T22" fmla="*/ 3023 w 560"/>
                <a:gd name="T23" fmla="*/ 3737 h 549"/>
                <a:gd name="T24" fmla="*/ 3170 w 560"/>
                <a:gd name="T25" fmla="*/ 4019 h 549"/>
                <a:gd name="T26" fmla="*/ 3315 w 560"/>
                <a:gd name="T27" fmla="*/ 4007 h 549"/>
                <a:gd name="T28" fmla="*/ 3632 w 560"/>
                <a:gd name="T29" fmla="*/ 4181 h 549"/>
                <a:gd name="T30" fmla="*/ 3839 w 560"/>
                <a:gd name="T31" fmla="*/ 4161 h 549"/>
                <a:gd name="T32" fmla="*/ 3835 w 560"/>
                <a:gd name="T33" fmla="*/ 3869 h 549"/>
                <a:gd name="T34" fmla="*/ 3596 w 560"/>
                <a:gd name="T35" fmla="*/ 3533 h 549"/>
                <a:gd name="T36" fmla="*/ 3023 w 560"/>
                <a:gd name="T37" fmla="*/ 2977 h 549"/>
                <a:gd name="T38" fmla="*/ 2827 w 560"/>
                <a:gd name="T39" fmla="*/ 2924 h 549"/>
                <a:gd name="T40" fmla="*/ 2621 w 560"/>
                <a:gd name="T41" fmla="*/ 2780 h 549"/>
                <a:gd name="T42" fmla="*/ 2475 w 560"/>
                <a:gd name="T43" fmla="*/ 2538 h 549"/>
                <a:gd name="T44" fmla="*/ 2243 w 560"/>
                <a:gd name="T45" fmla="*/ 2117 h 549"/>
                <a:gd name="T46" fmla="*/ 1811 w 560"/>
                <a:gd name="T47" fmla="*/ 1614 h 549"/>
                <a:gd name="T48" fmla="*/ 2046 w 560"/>
                <a:gd name="T49" fmla="*/ 1527 h 549"/>
                <a:gd name="T50" fmla="*/ 2941 w 560"/>
                <a:gd name="T51" fmla="*/ 1310 h 549"/>
                <a:gd name="T52" fmla="*/ 3369 w 560"/>
                <a:gd name="T53" fmla="*/ 1566 h 549"/>
                <a:gd name="T54" fmla="*/ 3536 w 560"/>
                <a:gd name="T55" fmla="*/ 1566 h 549"/>
                <a:gd name="T56" fmla="*/ 3910 w 560"/>
                <a:gd name="T57" fmla="*/ 1592 h 549"/>
                <a:gd name="T58" fmla="*/ 4397 w 560"/>
                <a:gd name="T59" fmla="*/ 1566 h 549"/>
                <a:gd name="T60" fmla="*/ 4719 w 560"/>
                <a:gd name="T61" fmla="*/ 1735 h 549"/>
                <a:gd name="T62" fmla="*/ 4812 w 560"/>
                <a:gd name="T63" fmla="*/ 1424 h 549"/>
                <a:gd name="T64" fmla="*/ 4553 w 560"/>
                <a:gd name="T65" fmla="*/ 1168 h 549"/>
                <a:gd name="T66" fmla="*/ 4543 w 560"/>
                <a:gd name="T67" fmla="*/ 885 h 549"/>
                <a:gd name="T68" fmla="*/ 4347 w 560"/>
                <a:gd name="T69" fmla="*/ 691 h 549"/>
                <a:gd name="T70" fmla="*/ 4137 w 560"/>
                <a:gd name="T71" fmla="*/ 743 h 549"/>
                <a:gd name="T72" fmla="*/ 3887 w 560"/>
                <a:gd name="T73" fmla="*/ 836 h 549"/>
                <a:gd name="T74" fmla="*/ 3515 w 560"/>
                <a:gd name="T75" fmla="*/ 549 h 549"/>
                <a:gd name="T76" fmla="*/ 3193 w 560"/>
                <a:gd name="T77" fmla="*/ 425 h 549"/>
                <a:gd name="T78" fmla="*/ 2621 w 560"/>
                <a:gd name="T79" fmla="*/ 0 h 549"/>
                <a:gd name="T80" fmla="*/ 2077 w 560"/>
                <a:gd name="T81" fmla="*/ 310 h 549"/>
                <a:gd name="T82" fmla="*/ 1922 w 560"/>
                <a:gd name="T83" fmla="*/ 572 h 549"/>
                <a:gd name="T84" fmla="*/ 1069 w 560"/>
                <a:gd name="T85" fmla="*/ 1025 h 549"/>
                <a:gd name="T86" fmla="*/ 541 w 560"/>
                <a:gd name="T87" fmla="*/ 1025 h 549"/>
                <a:gd name="T88" fmla="*/ 0 w 560"/>
                <a:gd name="T89" fmla="*/ 1025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0"/>
                <a:gd name="T136" fmla="*/ 0 h 549"/>
                <a:gd name="T137" fmla="*/ 560 w 560"/>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0" h="549">
                  <a:moveTo>
                    <a:pt x="0" y="123"/>
                  </a:moveTo>
                  <a:lnTo>
                    <a:pt x="11" y="157"/>
                  </a:lnTo>
                  <a:lnTo>
                    <a:pt x="23" y="183"/>
                  </a:lnTo>
                  <a:lnTo>
                    <a:pt x="34" y="200"/>
                  </a:lnTo>
                  <a:lnTo>
                    <a:pt x="48" y="203"/>
                  </a:lnTo>
                  <a:lnTo>
                    <a:pt x="63" y="194"/>
                  </a:lnTo>
                  <a:lnTo>
                    <a:pt x="71" y="177"/>
                  </a:lnTo>
                  <a:lnTo>
                    <a:pt x="87" y="151"/>
                  </a:lnTo>
                  <a:lnTo>
                    <a:pt x="107" y="166"/>
                  </a:lnTo>
                  <a:lnTo>
                    <a:pt x="127" y="171"/>
                  </a:lnTo>
                  <a:lnTo>
                    <a:pt x="140" y="180"/>
                  </a:lnTo>
                  <a:lnTo>
                    <a:pt x="137" y="208"/>
                  </a:lnTo>
                  <a:lnTo>
                    <a:pt x="137" y="227"/>
                  </a:lnTo>
                  <a:lnTo>
                    <a:pt x="157" y="257"/>
                  </a:lnTo>
                  <a:lnTo>
                    <a:pt x="181" y="284"/>
                  </a:lnTo>
                  <a:lnTo>
                    <a:pt x="177" y="291"/>
                  </a:lnTo>
                  <a:lnTo>
                    <a:pt x="151" y="291"/>
                  </a:lnTo>
                  <a:lnTo>
                    <a:pt x="164" y="307"/>
                  </a:lnTo>
                  <a:lnTo>
                    <a:pt x="241" y="394"/>
                  </a:lnTo>
                  <a:lnTo>
                    <a:pt x="248" y="401"/>
                  </a:lnTo>
                  <a:lnTo>
                    <a:pt x="271" y="401"/>
                  </a:lnTo>
                  <a:lnTo>
                    <a:pt x="288" y="405"/>
                  </a:lnTo>
                  <a:lnTo>
                    <a:pt x="322" y="421"/>
                  </a:lnTo>
                  <a:lnTo>
                    <a:pt x="352" y="448"/>
                  </a:lnTo>
                  <a:lnTo>
                    <a:pt x="358" y="461"/>
                  </a:lnTo>
                  <a:lnTo>
                    <a:pt x="369" y="482"/>
                  </a:lnTo>
                  <a:lnTo>
                    <a:pt x="378" y="481"/>
                  </a:lnTo>
                  <a:lnTo>
                    <a:pt x="386" y="481"/>
                  </a:lnTo>
                  <a:lnTo>
                    <a:pt x="409" y="490"/>
                  </a:lnTo>
                  <a:lnTo>
                    <a:pt x="423" y="501"/>
                  </a:lnTo>
                  <a:lnTo>
                    <a:pt x="466" y="549"/>
                  </a:lnTo>
                  <a:lnTo>
                    <a:pt x="447" y="499"/>
                  </a:lnTo>
                  <a:lnTo>
                    <a:pt x="436" y="481"/>
                  </a:lnTo>
                  <a:lnTo>
                    <a:pt x="446" y="464"/>
                  </a:lnTo>
                  <a:lnTo>
                    <a:pt x="440" y="448"/>
                  </a:lnTo>
                  <a:lnTo>
                    <a:pt x="418" y="424"/>
                  </a:lnTo>
                  <a:lnTo>
                    <a:pt x="378" y="378"/>
                  </a:lnTo>
                  <a:lnTo>
                    <a:pt x="352" y="357"/>
                  </a:lnTo>
                  <a:lnTo>
                    <a:pt x="342" y="348"/>
                  </a:lnTo>
                  <a:lnTo>
                    <a:pt x="329" y="351"/>
                  </a:lnTo>
                  <a:lnTo>
                    <a:pt x="308" y="334"/>
                  </a:lnTo>
                  <a:lnTo>
                    <a:pt x="305" y="334"/>
                  </a:lnTo>
                  <a:lnTo>
                    <a:pt x="295" y="324"/>
                  </a:lnTo>
                  <a:lnTo>
                    <a:pt x="288" y="304"/>
                  </a:lnTo>
                  <a:lnTo>
                    <a:pt x="282" y="284"/>
                  </a:lnTo>
                  <a:lnTo>
                    <a:pt x="261" y="254"/>
                  </a:lnTo>
                  <a:lnTo>
                    <a:pt x="214" y="206"/>
                  </a:lnTo>
                  <a:lnTo>
                    <a:pt x="211" y="194"/>
                  </a:lnTo>
                  <a:lnTo>
                    <a:pt x="214" y="188"/>
                  </a:lnTo>
                  <a:lnTo>
                    <a:pt x="238" y="183"/>
                  </a:lnTo>
                  <a:lnTo>
                    <a:pt x="301" y="203"/>
                  </a:lnTo>
                  <a:lnTo>
                    <a:pt x="342" y="157"/>
                  </a:lnTo>
                  <a:lnTo>
                    <a:pt x="378" y="186"/>
                  </a:lnTo>
                  <a:lnTo>
                    <a:pt x="392" y="188"/>
                  </a:lnTo>
                  <a:lnTo>
                    <a:pt x="399" y="200"/>
                  </a:lnTo>
                  <a:lnTo>
                    <a:pt x="412" y="188"/>
                  </a:lnTo>
                  <a:lnTo>
                    <a:pt x="435" y="188"/>
                  </a:lnTo>
                  <a:lnTo>
                    <a:pt x="455" y="191"/>
                  </a:lnTo>
                  <a:lnTo>
                    <a:pt x="483" y="177"/>
                  </a:lnTo>
                  <a:lnTo>
                    <a:pt x="512" y="188"/>
                  </a:lnTo>
                  <a:lnTo>
                    <a:pt x="529" y="203"/>
                  </a:lnTo>
                  <a:lnTo>
                    <a:pt x="549" y="208"/>
                  </a:lnTo>
                  <a:lnTo>
                    <a:pt x="551" y="194"/>
                  </a:lnTo>
                  <a:lnTo>
                    <a:pt x="560" y="171"/>
                  </a:lnTo>
                  <a:lnTo>
                    <a:pt x="549" y="160"/>
                  </a:lnTo>
                  <a:lnTo>
                    <a:pt x="530" y="140"/>
                  </a:lnTo>
                  <a:lnTo>
                    <a:pt x="529" y="120"/>
                  </a:lnTo>
                  <a:lnTo>
                    <a:pt x="529" y="106"/>
                  </a:lnTo>
                  <a:lnTo>
                    <a:pt x="530" y="89"/>
                  </a:lnTo>
                  <a:lnTo>
                    <a:pt x="506" y="83"/>
                  </a:lnTo>
                  <a:lnTo>
                    <a:pt x="493" y="80"/>
                  </a:lnTo>
                  <a:lnTo>
                    <a:pt x="481" y="89"/>
                  </a:lnTo>
                  <a:lnTo>
                    <a:pt x="466" y="100"/>
                  </a:lnTo>
                  <a:lnTo>
                    <a:pt x="452" y="100"/>
                  </a:lnTo>
                  <a:lnTo>
                    <a:pt x="429" y="77"/>
                  </a:lnTo>
                  <a:lnTo>
                    <a:pt x="409" y="66"/>
                  </a:lnTo>
                  <a:lnTo>
                    <a:pt x="389" y="69"/>
                  </a:lnTo>
                  <a:lnTo>
                    <a:pt x="372" y="51"/>
                  </a:lnTo>
                  <a:lnTo>
                    <a:pt x="325" y="3"/>
                  </a:lnTo>
                  <a:lnTo>
                    <a:pt x="305" y="0"/>
                  </a:lnTo>
                  <a:lnTo>
                    <a:pt x="275" y="40"/>
                  </a:lnTo>
                  <a:lnTo>
                    <a:pt x="242" y="37"/>
                  </a:lnTo>
                  <a:lnTo>
                    <a:pt x="228" y="51"/>
                  </a:lnTo>
                  <a:lnTo>
                    <a:pt x="224" y="69"/>
                  </a:lnTo>
                  <a:lnTo>
                    <a:pt x="164" y="134"/>
                  </a:lnTo>
                  <a:lnTo>
                    <a:pt x="124" y="123"/>
                  </a:lnTo>
                  <a:lnTo>
                    <a:pt x="83" y="114"/>
                  </a:lnTo>
                  <a:lnTo>
                    <a:pt x="63" y="123"/>
                  </a:lnTo>
                  <a:lnTo>
                    <a:pt x="37" y="134"/>
                  </a:lnTo>
                  <a:lnTo>
                    <a:pt x="0" y="123"/>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05" name="Group 10"/>
            <p:cNvGrpSpPr>
              <a:grpSpLocks noChangeAspect="1"/>
            </p:cNvGrpSpPr>
            <p:nvPr/>
          </p:nvGrpSpPr>
          <p:grpSpPr bwMode="auto">
            <a:xfrm>
              <a:off x="4002" y="-2064"/>
              <a:ext cx="2404" cy="2614"/>
              <a:chOff x="1611" y="1306"/>
              <a:chExt cx="778" cy="854"/>
            </a:xfrm>
          </p:grpSpPr>
          <p:grpSp>
            <p:nvGrpSpPr>
              <p:cNvPr id="93256" name="Group 11"/>
              <p:cNvGrpSpPr>
                <a:grpSpLocks noChangeAspect="1"/>
              </p:cNvGrpSpPr>
              <p:nvPr/>
            </p:nvGrpSpPr>
            <p:grpSpPr bwMode="auto">
              <a:xfrm>
                <a:off x="1611" y="1306"/>
                <a:ext cx="778" cy="854"/>
                <a:chOff x="1611" y="1306"/>
                <a:chExt cx="778" cy="854"/>
              </a:xfrm>
            </p:grpSpPr>
            <p:sp>
              <p:nvSpPr>
                <p:cNvPr id="93268" name="Freeform 12"/>
                <p:cNvSpPr>
                  <a:spLocks noChangeAspect="1"/>
                </p:cNvSpPr>
                <p:nvPr/>
              </p:nvSpPr>
              <p:spPr bwMode="auto">
                <a:xfrm>
                  <a:off x="1611" y="1306"/>
                  <a:ext cx="778" cy="854"/>
                </a:xfrm>
                <a:custGeom>
                  <a:avLst/>
                  <a:gdLst>
                    <a:gd name="T0" fmla="*/ 14 w 1557"/>
                    <a:gd name="T1" fmla="*/ 49 h 1707"/>
                    <a:gd name="T2" fmla="*/ 16 w 1557"/>
                    <a:gd name="T3" fmla="*/ 46 h 1707"/>
                    <a:gd name="T4" fmla="*/ 15 w 1557"/>
                    <a:gd name="T5" fmla="*/ 42 h 1707"/>
                    <a:gd name="T6" fmla="*/ 16 w 1557"/>
                    <a:gd name="T7" fmla="*/ 38 h 1707"/>
                    <a:gd name="T8" fmla="*/ 16 w 1557"/>
                    <a:gd name="T9" fmla="*/ 34 h 1707"/>
                    <a:gd name="T10" fmla="*/ 19 w 1557"/>
                    <a:gd name="T11" fmla="*/ 30 h 1707"/>
                    <a:gd name="T12" fmla="*/ 20 w 1557"/>
                    <a:gd name="T13" fmla="*/ 27 h 1707"/>
                    <a:gd name="T14" fmla="*/ 21 w 1557"/>
                    <a:gd name="T15" fmla="*/ 25 h 1707"/>
                    <a:gd name="T16" fmla="*/ 24 w 1557"/>
                    <a:gd name="T17" fmla="*/ 20 h 1707"/>
                    <a:gd name="T18" fmla="*/ 25 w 1557"/>
                    <a:gd name="T19" fmla="*/ 17 h 1707"/>
                    <a:gd name="T20" fmla="*/ 29 w 1557"/>
                    <a:gd name="T21" fmla="*/ 13 h 1707"/>
                    <a:gd name="T22" fmla="*/ 31 w 1557"/>
                    <a:gd name="T23" fmla="*/ 12 h 1707"/>
                    <a:gd name="T24" fmla="*/ 33 w 1557"/>
                    <a:gd name="T25" fmla="*/ 9 h 1707"/>
                    <a:gd name="T26" fmla="*/ 37 w 1557"/>
                    <a:gd name="T27" fmla="*/ 11 h 1707"/>
                    <a:gd name="T28" fmla="*/ 40 w 1557"/>
                    <a:gd name="T29" fmla="*/ 11 h 1707"/>
                    <a:gd name="T30" fmla="*/ 41 w 1557"/>
                    <a:gd name="T31" fmla="*/ 7 h 1707"/>
                    <a:gd name="T32" fmla="*/ 44 w 1557"/>
                    <a:gd name="T33" fmla="*/ 7 h 1707"/>
                    <a:gd name="T34" fmla="*/ 46 w 1557"/>
                    <a:gd name="T35" fmla="*/ 8 h 1707"/>
                    <a:gd name="T36" fmla="*/ 47 w 1557"/>
                    <a:gd name="T37" fmla="*/ 6 h 1707"/>
                    <a:gd name="T38" fmla="*/ 48 w 1557"/>
                    <a:gd name="T39" fmla="*/ 4 h 1707"/>
                    <a:gd name="T40" fmla="*/ 46 w 1557"/>
                    <a:gd name="T41" fmla="*/ 1 h 1707"/>
                    <a:gd name="T42" fmla="*/ 44 w 1557"/>
                    <a:gd name="T43" fmla="*/ 2 h 1707"/>
                    <a:gd name="T44" fmla="*/ 42 w 1557"/>
                    <a:gd name="T45" fmla="*/ 1 h 1707"/>
                    <a:gd name="T46" fmla="*/ 41 w 1557"/>
                    <a:gd name="T47" fmla="*/ 3 h 1707"/>
                    <a:gd name="T48" fmla="*/ 40 w 1557"/>
                    <a:gd name="T49" fmla="*/ 2 h 1707"/>
                    <a:gd name="T50" fmla="*/ 37 w 1557"/>
                    <a:gd name="T51" fmla="*/ 5 h 1707"/>
                    <a:gd name="T52" fmla="*/ 34 w 1557"/>
                    <a:gd name="T53" fmla="*/ 6 h 1707"/>
                    <a:gd name="T54" fmla="*/ 32 w 1557"/>
                    <a:gd name="T55" fmla="*/ 7 h 1707"/>
                    <a:gd name="T56" fmla="*/ 28 w 1557"/>
                    <a:gd name="T57" fmla="*/ 8 h 1707"/>
                    <a:gd name="T58" fmla="*/ 28 w 1557"/>
                    <a:gd name="T59" fmla="*/ 10 h 1707"/>
                    <a:gd name="T60" fmla="*/ 27 w 1557"/>
                    <a:gd name="T61" fmla="*/ 13 h 1707"/>
                    <a:gd name="T62" fmla="*/ 25 w 1557"/>
                    <a:gd name="T63" fmla="*/ 13 h 1707"/>
                    <a:gd name="T64" fmla="*/ 24 w 1557"/>
                    <a:gd name="T65" fmla="*/ 15 h 1707"/>
                    <a:gd name="T66" fmla="*/ 22 w 1557"/>
                    <a:gd name="T67" fmla="*/ 18 h 1707"/>
                    <a:gd name="T68" fmla="*/ 20 w 1557"/>
                    <a:gd name="T69" fmla="*/ 21 h 1707"/>
                    <a:gd name="T70" fmla="*/ 18 w 1557"/>
                    <a:gd name="T71" fmla="*/ 25 h 1707"/>
                    <a:gd name="T72" fmla="*/ 17 w 1557"/>
                    <a:gd name="T73" fmla="*/ 27 h 1707"/>
                    <a:gd name="T74" fmla="*/ 13 w 1557"/>
                    <a:gd name="T75" fmla="*/ 30 h 1707"/>
                    <a:gd name="T76" fmla="*/ 15 w 1557"/>
                    <a:gd name="T77" fmla="*/ 31 h 1707"/>
                    <a:gd name="T78" fmla="*/ 12 w 1557"/>
                    <a:gd name="T79" fmla="*/ 31 h 1707"/>
                    <a:gd name="T80" fmla="*/ 9 w 1557"/>
                    <a:gd name="T81" fmla="*/ 33 h 1707"/>
                    <a:gd name="T82" fmla="*/ 7 w 1557"/>
                    <a:gd name="T83" fmla="*/ 33 h 1707"/>
                    <a:gd name="T84" fmla="*/ 5 w 1557"/>
                    <a:gd name="T85" fmla="*/ 34 h 1707"/>
                    <a:gd name="T86" fmla="*/ 4 w 1557"/>
                    <a:gd name="T87" fmla="*/ 36 h 1707"/>
                    <a:gd name="T88" fmla="*/ 1 w 1557"/>
                    <a:gd name="T89" fmla="*/ 37 h 1707"/>
                    <a:gd name="T90" fmla="*/ 0 w 1557"/>
                    <a:gd name="T91" fmla="*/ 43 h 1707"/>
                    <a:gd name="T92" fmla="*/ 2 w 1557"/>
                    <a:gd name="T93" fmla="*/ 45 h 1707"/>
                    <a:gd name="T94" fmla="*/ 0 w 1557"/>
                    <a:gd name="T95" fmla="*/ 47 h 1707"/>
                    <a:gd name="T96" fmla="*/ 1 w 1557"/>
                    <a:gd name="T97" fmla="*/ 49 h 1707"/>
                    <a:gd name="T98" fmla="*/ 0 w 1557"/>
                    <a:gd name="T99" fmla="*/ 50 h 1707"/>
                    <a:gd name="T100" fmla="*/ 4 w 1557"/>
                    <a:gd name="T101" fmla="*/ 54 h 1707"/>
                    <a:gd name="T102" fmla="*/ 10 w 1557"/>
                    <a:gd name="T103" fmla="*/ 49 h 1707"/>
                    <a:gd name="T104" fmla="*/ 12 w 1557"/>
                    <a:gd name="T105" fmla="*/ 47 h 1707"/>
                    <a:gd name="T106" fmla="*/ 12 w 1557"/>
                    <a:gd name="T107" fmla="*/ 51 h 17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7"/>
                    <a:gd name="T163" fmla="*/ 0 h 1707"/>
                    <a:gd name="T164" fmla="*/ 1557 w 1557"/>
                    <a:gd name="T165" fmla="*/ 1707 h 17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7" h="1707">
                      <a:moveTo>
                        <a:pt x="418" y="1607"/>
                      </a:moveTo>
                      <a:lnTo>
                        <a:pt x="423" y="1604"/>
                      </a:lnTo>
                      <a:lnTo>
                        <a:pt x="440" y="1599"/>
                      </a:lnTo>
                      <a:lnTo>
                        <a:pt x="452" y="1581"/>
                      </a:lnTo>
                      <a:lnTo>
                        <a:pt x="458" y="1559"/>
                      </a:lnTo>
                      <a:lnTo>
                        <a:pt x="463" y="1547"/>
                      </a:lnTo>
                      <a:lnTo>
                        <a:pt x="458" y="1513"/>
                      </a:lnTo>
                      <a:lnTo>
                        <a:pt x="463" y="1490"/>
                      </a:lnTo>
                      <a:lnTo>
                        <a:pt x="480" y="1479"/>
                      </a:lnTo>
                      <a:lnTo>
                        <a:pt x="520" y="1462"/>
                      </a:lnTo>
                      <a:lnTo>
                        <a:pt x="526" y="1444"/>
                      </a:lnTo>
                      <a:lnTo>
                        <a:pt x="520" y="1387"/>
                      </a:lnTo>
                      <a:lnTo>
                        <a:pt x="515" y="1376"/>
                      </a:lnTo>
                      <a:lnTo>
                        <a:pt x="515" y="1342"/>
                      </a:lnTo>
                      <a:lnTo>
                        <a:pt x="503" y="1330"/>
                      </a:lnTo>
                      <a:lnTo>
                        <a:pt x="509" y="1302"/>
                      </a:lnTo>
                      <a:lnTo>
                        <a:pt x="520" y="1302"/>
                      </a:lnTo>
                      <a:lnTo>
                        <a:pt x="549" y="1285"/>
                      </a:lnTo>
                      <a:lnTo>
                        <a:pt x="526" y="1233"/>
                      </a:lnTo>
                      <a:lnTo>
                        <a:pt x="515" y="1216"/>
                      </a:lnTo>
                      <a:lnTo>
                        <a:pt x="515" y="1211"/>
                      </a:lnTo>
                      <a:lnTo>
                        <a:pt x="515" y="1168"/>
                      </a:lnTo>
                      <a:lnTo>
                        <a:pt x="532" y="1134"/>
                      </a:lnTo>
                      <a:lnTo>
                        <a:pt x="537" y="1099"/>
                      </a:lnTo>
                      <a:lnTo>
                        <a:pt x="543" y="1059"/>
                      </a:lnTo>
                      <a:lnTo>
                        <a:pt x="537" y="1025"/>
                      </a:lnTo>
                      <a:lnTo>
                        <a:pt x="549" y="1002"/>
                      </a:lnTo>
                      <a:lnTo>
                        <a:pt x="555" y="985"/>
                      </a:lnTo>
                      <a:lnTo>
                        <a:pt x="589" y="961"/>
                      </a:lnTo>
                      <a:lnTo>
                        <a:pt x="623" y="951"/>
                      </a:lnTo>
                      <a:lnTo>
                        <a:pt x="652" y="961"/>
                      </a:lnTo>
                      <a:lnTo>
                        <a:pt x="663" y="968"/>
                      </a:lnTo>
                      <a:lnTo>
                        <a:pt x="680" y="945"/>
                      </a:lnTo>
                      <a:lnTo>
                        <a:pt x="680" y="917"/>
                      </a:lnTo>
                      <a:lnTo>
                        <a:pt x="663" y="864"/>
                      </a:lnTo>
                      <a:lnTo>
                        <a:pt x="657" y="843"/>
                      </a:lnTo>
                      <a:lnTo>
                        <a:pt x="663" y="831"/>
                      </a:lnTo>
                      <a:lnTo>
                        <a:pt x="674" y="831"/>
                      </a:lnTo>
                      <a:lnTo>
                        <a:pt x="686" y="814"/>
                      </a:lnTo>
                      <a:lnTo>
                        <a:pt x="693" y="780"/>
                      </a:lnTo>
                      <a:lnTo>
                        <a:pt x="697" y="733"/>
                      </a:lnTo>
                      <a:lnTo>
                        <a:pt x="703" y="689"/>
                      </a:lnTo>
                      <a:lnTo>
                        <a:pt x="720" y="670"/>
                      </a:lnTo>
                      <a:lnTo>
                        <a:pt x="754" y="649"/>
                      </a:lnTo>
                      <a:lnTo>
                        <a:pt x="777" y="636"/>
                      </a:lnTo>
                      <a:lnTo>
                        <a:pt x="783" y="602"/>
                      </a:lnTo>
                      <a:lnTo>
                        <a:pt x="794" y="579"/>
                      </a:lnTo>
                      <a:lnTo>
                        <a:pt x="824" y="556"/>
                      </a:lnTo>
                      <a:lnTo>
                        <a:pt x="830" y="539"/>
                      </a:lnTo>
                      <a:lnTo>
                        <a:pt x="824" y="522"/>
                      </a:lnTo>
                      <a:lnTo>
                        <a:pt x="824" y="499"/>
                      </a:lnTo>
                      <a:lnTo>
                        <a:pt x="847" y="482"/>
                      </a:lnTo>
                      <a:lnTo>
                        <a:pt x="874" y="431"/>
                      </a:lnTo>
                      <a:lnTo>
                        <a:pt x="894" y="436"/>
                      </a:lnTo>
                      <a:lnTo>
                        <a:pt x="928" y="408"/>
                      </a:lnTo>
                      <a:lnTo>
                        <a:pt x="924" y="385"/>
                      </a:lnTo>
                      <a:lnTo>
                        <a:pt x="945" y="362"/>
                      </a:lnTo>
                      <a:lnTo>
                        <a:pt x="958" y="368"/>
                      </a:lnTo>
                      <a:lnTo>
                        <a:pt x="981" y="362"/>
                      </a:lnTo>
                      <a:lnTo>
                        <a:pt x="1015" y="368"/>
                      </a:lnTo>
                      <a:lnTo>
                        <a:pt x="1059" y="328"/>
                      </a:lnTo>
                      <a:lnTo>
                        <a:pt x="1055" y="305"/>
                      </a:lnTo>
                      <a:lnTo>
                        <a:pt x="1059" y="294"/>
                      </a:lnTo>
                      <a:lnTo>
                        <a:pt x="1049" y="290"/>
                      </a:lnTo>
                      <a:lnTo>
                        <a:pt x="1072" y="268"/>
                      </a:lnTo>
                      <a:lnTo>
                        <a:pt x="1106" y="263"/>
                      </a:lnTo>
                      <a:lnTo>
                        <a:pt x="1129" y="294"/>
                      </a:lnTo>
                      <a:lnTo>
                        <a:pt x="1169" y="339"/>
                      </a:lnTo>
                      <a:lnTo>
                        <a:pt x="1186" y="339"/>
                      </a:lnTo>
                      <a:lnTo>
                        <a:pt x="1209" y="322"/>
                      </a:lnTo>
                      <a:lnTo>
                        <a:pt x="1226" y="317"/>
                      </a:lnTo>
                      <a:lnTo>
                        <a:pt x="1237" y="322"/>
                      </a:lnTo>
                      <a:lnTo>
                        <a:pt x="1255" y="339"/>
                      </a:lnTo>
                      <a:lnTo>
                        <a:pt x="1277" y="345"/>
                      </a:lnTo>
                      <a:lnTo>
                        <a:pt x="1283" y="339"/>
                      </a:lnTo>
                      <a:lnTo>
                        <a:pt x="1294" y="317"/>
                      </a:lnTo>
                      <a:lnTo>
                        <a:pt x="1300" y="305"/>
                      </a:lnTo>
                      <a:lnTo>
                        <a:pt x="1323" y="268"/>
                      </a:lnTo>
                      <a:lnTo>
                        <a:pt x="1329" y="263"/>
                      </a:lnTo>
                      <a:lnTo>
                        <a:pt x="1323" y="205"/>
                      </a:lnTo>
                      <a:lnTo>
                        <a:pt x="1352" y="177"/>
                      </a:lnTo>
                      <a:lnTo>
                        <a:pt x="1363" y="183"/>
                      </a:lnTo>
                      <a:lnTo>
                        <a:pt x="1397" y="148"/>
                      </a:lnTo>
                      <a:lnTo>
                        <a:pt x="1426" y="183"/>
                      </a:lnTo>
                      <a:lnTo>
                        <a:pt x="1437" y="194"/>
                      </a:lnTo>
                      <a:lnTo>
                        <a:pt x="1454" y="188"/>
                      </a:lnTo>
                      <a:lnTo>
                        <a:pt x="1466" y="205"/>
                      </a:lnTo>
                      <a:lnTo>
                        <a:pt x="1466" y="217"/>
                      </a:lnTo>
                      <a:lnTo>
                        <a:pt x="1477" y="228"/>
                      </a:lnTo>
                      <a:lnTo>
                        <a:pt x="1477" y="245"/>
                      </a:lnTo>
                      <a:lnTo>
                        <a:pt x="1494" y="223"/>
                      </a:lnTo>
                      <a:lnTo>
                        <a:pt x="1523" y="200"/>
                      </a:lnTo>
                      <a:lnTo>
                        <a:pt x="1540" y="165"/>
                      </a:lnTo>
                      <a:lnTo>
                        <a:pt x="1528" y="160"/>
                      </a:lnTo>
                      <a:lnTo>
                        <a:pt x="1511" y="177"/>
                      </a:lnTo>
                      <a:lnTo>
                        <a:pt x="1506" y="148"/>
                      </a:lnTo>
                      <a:lnTo>
                        <a:pt x="1494" y="143"/>
                      </a:lnTo>
                      <a:lnTo>
                        <a:pt x="1489" y="126"/>
                      </a:lnTo>
                      <a:lnTo>
                        <a:pt x="1534" y="91"/>
                      </a:lnTo>
                      <a:lnTo>
                        <a:pt x="1551" y="97"/>
                      </a:lnTo>
                      <a:lnTo>
                        <a:pt x="1557" y="74"/>
                      </a:lnTo>
                      <a:lnTo>
                        <a:pt x="1547" y="68"/>
                      </a:lnTo>
                      <a:lnTo>
                        <a:pt x="1517" y="57"/>
                      </a:lnTo>
                      <a:lnTo>
                        <a:pt x="1500" y="51"/>
                      </a:lnTo>
                      <a:lnTo>
                        <a:pt x="1477" y="29"/>
                      </a:lnTo>
                      <a:lnTo>
                        <a:pt x="1454" y="23"/>
                      </a:lnTo>
                      <a:lnTo>
                        <a:pt x="1431" y="46"/>
                      </a:lnTo>
                      <a:lnTo>
                        <a:pt x="1420" y="63"/>
                      </a:lnTo>
                      <a:lnTo>
                        <a:pt x="1397" y="46"/>
                      </a:lnTo>
                      <a:lnTo>
                        <a:pt x="1409" y="34"/>
                      </a:lnTo>
                      <a:lnTo>
                        <a:pt x="1414" y="6"/>
                      </a:lnTo>
                      <a:lnTo>
                        <a:pt x="1409" y="0"/>
                      </a:lnTo>
                      <a:lnTo>
                        <a:pt x="1380" y="0"/>
                      </a:lnTo>
                      <a:lnTo>
                        <a:pt x="1374" y="11"/>
                      </a:lnTo>
                      <a:lnTo>
                        <a:pt x="1369" y="29"/>
                      </a:lnTo>
                      <a:lnTo>
                        <a:pt x="1374" y="46"/>
                      </a:lnTo>
                      <a:lnTo>
                        <a:pt x="1352" y="68"/>
                      </a:lnTo>
                      <a:lnTo>
                        <a:pt x="1334" y="34"/>
                      </a:lnTo>
                      <a:lnTo>
                        <a:pt x="1317" y="40"/>
                      </a:lnTo>
                      <a:lnTo>
                        <a:pt x="1312" y="68"/>
                      </a:lnTo>
                      <a:lnTo>
                        <a:pt x="1300" y="108"/>
                      </a:lnTo>
                      <a:lnTo>
                        <a:pt x="1272" y="137"/>
                      </a:lnTo>
                      <a:lnTo>
                        <a:pt x="1255" y="103"/>
                      </a:lnTo>
                      <a:lnTo>
                        <a:pt x="1283" y="80"/>
                      </a:lnTo>
                      <a:lnTo>
                        <a:pt x="1289" y="46"/>
                      </a:lnTo>
                      <a:lnTo>
                        <a:pt x="1272" y="46"/>
                      </a:lnTo>
                      <a:lnTo>
                        <a:pt x="1243" y="46"/>
                      </a:lnTo>
                      <a:lnTo>
                        <a:pt x="1220" y="80"/>
                      </a:lnTo>
                      <a:lnTo>
                        <a:pt x="1192" y="126"/>
                      </a:lnTo>
                      <a:lnTo>
                        <a:pt x="1203" y="148"/>
                      </a:lnTo>
                      <a:lnTo>
                        <a:pt x="1186" y="160"/>
                      </a:lnTo>
                      <a:lnTo>
                        <a:pt x="1163" y="143"/>
                      </a:lnTo>
                      <a:lnTo>
                        <a:pt x="1140" y="154"/>
                      </a:lnTo>
                      <a:lnTo>
                        <a:pt x="1146" y="177"/>
                      </a:lnTo>
                      <a:lnTo>
                        <a:pt x="1118" y="177"/>
                      </a:lnTo>
                      <a:lnTo>
                        <a:pt x="1099" y="183"/>
                      </a:lnTo>
                      <a:lnTo>
                        <a:pt x="1078" y="211"/>
                      </a:lnTo>
                      <a:lnTo>
                        <a:pt x="1049" y="205"/>
                      </a:lnTo>
                      <a:lnTo>
                        <a:pt x="1049" y="223"/>
                      </a:lnTo>
                      <a:lnTo>
                        <a:pt x="1026" y="205"/>
                      </a:lnTo>
                      <a:lnTo>
                        <a:pt x="998" y="217"/>
                      </a:lnTo>
                      <a:lnTo>
                        <a:pt x="992" y="240"/>
                      </a:lnTo>
                      <a:lnTo>
                        <a:pt x="968" y="245"/>
                      </a:lnTo>
                      <a:lnTo>
                        <a:pt x="952" y="223"/>
                      </a:lnTo>
                      <a:lnTo>
                        <a:pt x="918" y="228"/>
                      </a:lnTo>
                      <a:lnTo>
                        <a:pt x="884" y="240"/>
                      </a:lnTo>
                      <a:lnTo>
                        <a:pt x="884" y="274"/>
                      </a:lnTo>
                      <a:lnTo>
                        <a:pt x="905" y="280"/>
                      </a:lnTo>
                      <a:lnTo>
                        <a:pt x="905" y="290"/>
                      </a:lnTo>
                      <a:lnTo>
                        <a:pt x="905" y="311"/>
                      </a:lnTo>
                      <a:lnTo>
                        <a:pt x="888" y="305"/>
                      </a:lnTo>
                      <a:lnTo>
                        <a:pt x="868" y="317"/>
                      </a:lnTo>
                      <a:lnTo>
                        <a:pt x="874" y="339"/>
                      </a:lnTo>
                      <a:lnTo>
                        <a:pt x="894" y="357"/>
                      </a:lnTo>
                      <a:lnTo>
                        <a:pt x="894" y="385"/>
                      </a:lnTo>
                      <a:lnTo>
                        <a:pt x="874" y="374"/>
                      </a:lnTo>
                      <a:lnTo>
                        <a:pt x="857" y="379"/>
                      </a:lnTo>
                      <a:lnTo>
                        <a:pt x="857" y="402"/>
                      </a:lnTo>
                      <a:lnTo>
                        <a:pt x="830" y="402"/>
                      </a:lnTo>
                      <a:lnTo>
                        <a:pt x="807" y="402"/>
                      </a:lnTo>
                      <a:lnTo>
                        <a:pt x="800" y="419"/>
                      </a:lnTo>
                      <a:lnTo>
                        <a:pt x="794" y="431"/>
                      </a:lnTo>
                      <a:lnTo>
                        <a:pt x="777" y="436"/>
                      </a:lnTo>
                      <a:lnTo>
                        <a:pt x="771" y="448"/>
                      </a:lnTo>
                      <a:lnTo>
                        <a:pt x="777" y="465"/>
                      </a:lnTo>
                      <a:lnTo>
                        <a:pt x="743" y="476"/>
                      </a:lnTo>
                      <a:lnTo>
                        <a:pt x="767" y="499"/>
                      </a:lnTo>
                      <a:lnTo>
                        <a:pt x="771" y="512"/>
                      </a:lnTo>
                      <a:lnTo>
                        <a:pt x="750" y="528"/>
                      </a:lnTo>
                      <a:lnTo>
                        <a:pt x="709" y="556"/>
                      </a:lnTo>
                      <a:lnTo>
                        <a:pt x="680" y="579"/>
                      </a:lnTo>
                      <a:lnTo>
                        <a:pt x="663" y="613"/>
                      </a:lnTo>
                      <a:lnTo>
                        <a:pt x="634" y="636"/>
                      </a:lnTo>
                      <a:lnTo>
                        <a:pt x="634" y="653"/>
                      </a:lnTo>
                      <a:lnTo>
                        <a:pt x="640" y="670"/>
                      </a:lnTo>
                      <a:lnTo>
                        <a:pt x="617" y="689"/>
                      </a:lnTo>
                      <a:lnTo>
                        <a:pt x="623" y="710"/>
                      </a:lnTo>
                      <a:lnTo>
                        <a:pt x="600" y="750"/>
                      </a:lnTo>
                      <a:lnTo>
                        <a:pt x="583" y="757"/>
                      </a:lnTo>
                      <a:lnTo>
                        <a:pt x="583" y="786"/>
                      </a:lnTo>
                      <a:lnTo>
                        <a:pt x="595" y="803"/>
                      </a:lnTo>
                      <a:lnTo>
                        <a:pt x="577" y="820"/>
                      </a:lnTo>
                      <a:lnTo>
                        <a:pt x="566" y="807"/>
                      </a:lnTo>
                      <a:lnTo>
                        <a:pt x="543" y="820"/>
                      </a:lnTo>
                      <a:lnTo>
                        <a:pt x="549" y="854"/>
                      </a:lnTo>
                      <a:lnTo>
                        <a:pt x="526" y="864"/>
                      </a:lnTo>
                      <a:lnTo>
                        <a:pt x="492" y="871"/>
                      </a:lnTo>
                      <a:lnTo>
                        <a:pt x="469" y="900"/>
                      </a:lnTo>
                      <a:lnTo>
                        <a:pt x="463" y="928"/>
                      </a:lnTo>
                      <a:lnTo>
                        <a:pt x="440" y="951"/>
                      </a:lnTo>
                      <a:lnTo>
                        <a:pt x="440" y="968"/>
                      </a:lnTo>
                      <a:lnTo>
                        <a:pt x="469" y="945"/>
                      </a:lnTo>
                      <a:lnTo>
                        <a:pt x="503" y="921"/>
                      </a:lnTo>
                      <a:lnTo>
                        <a:pt x="515" y="928"/>
                      </a:lnTo>
                      <a:lnTo>
                        <a:pt x="503" y="961"/>
                      </a:lnTo>
                      <a:lnTo>
                        <a:pt x="475" y="980"/>
                      </a:lnTo>
                      <a:lnTo>
                        <a:pt x="446" y="974"/>
                      </a:lnTo>
                      <a:lnTo>
                        <a:pt x="452" y="997"/>
                      </a:lnTo>
                      <a:lnTo>
                        <a:pt x="412" y="1014"/>
                      </a:lnTo>
                      <a:lnTo>
                        <a:pt x="406" y="980"/>
                      </a:lnTo>
                      <a:lnTo>
                        <a:pt x="389" y="968"/>
                      </a:lnTo>
                      <a:lnTo>
                        <a:pt x="366" y="1002"/>
                      </a:lnTo>
                      <a:lnTo>
                        <a:pt x="343" y="1002"/>
                      </a:lnTo>
                      <a:lnTo>
                        <a:pt x="318" y="1008"/>
                      </a:lnTo>
                      <a:lnTo>
                        <a:pt x="315" y="1037"/>
                      </a:lnTo>
                      <a:lnTo>
                        <a:pt x="303" y="1042"/>
                      </a:lnTo>
                      <a:lnTo>
                        <a:pt x="303" y="1057"/>
                      </a:lnTo>
                      <a:lnTo>
                        <a:pt x="289" y="1051"/>
                      </a:lnTo>
                      <a:lnTo>
                        <a:pt x="269" y="1039"/>
                      </a:lnTo>
                      <a:lnTo>
                        <a:pt x="238" y="1042"/>
                      </a:lnTo>
                      <a:lnTo>
                        <a:pt x="238" y="1059"/>
                      </a:lnTo>
                      <a:lnTo>
                        <a:pt x="241" y="1074"/>
                      </a:lnTo>
                      <a:lnTo>
                        <a:pt x="229" y="1079"/>
                      </a:lnTo>
                      <a:lnTo>
                        <a:pt x="201" y="1065"/>
                      </a:lnTo>
                      <a:lnTo>
                        <a:pt x="175" y="1085"/>
                      </a:lnTo>
                      <a:lnTo>
                        <a:pt x="181" y="1102"/>
                      </a:lnTo>
                      <a:lnTo>
                        <a:pt x="178" y="1114"/>
                      </a:lnTo>
                      <a:lnTo>
                        <a:pt x="151" y="1102"/>
                      </a:lnTo>
                      <a:lnTo>
                        <a:pt x="144" y="1117"/>
                      </a:lnTo>
                      <a:lnTo>
                        <a:pt x="135" y="1128"/>
                      </a:lnTo>
                      <a:lnTo>
                        <a:pt x="104" y="1122"/>
                      </a:lnTo>
                      <a:lnTo>
                        <a:pt x="87" y="1125"/>
                      </a:lnTo>
                      <a:lnTo>
                        <a:pt x="84" y="1148"/>
                      </a:lnTo>
                      <a:lnTo>
                        <a:pt x="71" y="1154"/>
                      </a:lnTo>
                      <a:lnTo>
                        <a:pt x="54" y="1179"/>
                      </a:lnTo>
                      <a:lnTo>
                        <a:pt x="57" y="1211"/>
                      </a:lnTo>
                      <a:lnTo>
                        <a:pt x="51" y="1256"/>
                      </a:lnTo>
                      <a:lnTo>
                        <a:pt x="44" y="1302"/>
                      </a:lnTo>
                      <a:lnTo>
                        <a:pt x="37" y="1345"/>
                      </a:lnTo>
                      <a:lnTo>
                        <a:pt x="31" y="1367"/>
                      </a:lnTo>
                      <a:lnTo>
                        <a:pt x="47" y="1387"/>
                      </a:lnTo>
                      <a:lnTo>
                        <a:pt x="71" y="1370"/>
                      </a:lnTo>
                      <a:lnTo>
                        <a:pt x="88" y="1379"/>
                      </a:lnTo>
                      <a:lnTo>
                        <a:pt x="88" y="1396"/>
                      </a:lnTo>
                      <a:lnTo>
                        <a:pt x="64" y="1410"/>
                      </a:lnTo>
                      <a:lnTo>
                        <a:pt x="61" y="1439"/>
                      </a:lnTo>
                      <a:lnTo>
                        <a:pt x="54" y="1453"/>
                      </a:lnTo>
                      <a:lnTo>
                        <a:pt x="30" y="1450"/>
                      </a:lnTo>
                      <a:lnTo>
                        <a:pt x="20" y="1484"/>
                      </a:lnTo>
                      <a:lnTo>
                        <a:pt x="31" y="1493"/>
                      </a:lnTo>
                      <a:lnTo>
                        <a:pt x="54" y="1487"/>
                      </a:lnTo>
                      <a:lnTo>
                        <a:pt x="67" y="1502"/>
                      </a:lnTo>
                      <a:lnTo>
                        <a:pt x="68" y="1510"/>
                      </a:lnTo>
                      <a:lnTo>
                        <a:pt x="50" y="1522"/>
                      </a:lnTo>
                      <a:lnTo>
                        <a:pt x="51" y="1542"/>
                      </a:lnTo>
                      <a:lnTo>
                        <a:pt x="30" y="1547"/>
                      </a:lnTo>
                      <a:lnTo>
                        <a:pt x="14" y="1536"/>
                      </a:lnTo>
                      <a:lnTo>
                        <a:pt x="17" y="1564"/>
                      </a:lnTo>
                      <a:lnTo>
                        <a:pt x="14" y="1584"/>
                      </a:lnTo>
                      <a:lnTo>
                        <a:pt x="0" y="1584"/>
                      </a:lnTo>
                      <a:lnTo>
                        <a:pt x="34" y="1619"/>
                      </a:lnTo>
                      <a:lnTo>
                        <a:pt x="51" y="1640"/>
                      </a:lnTo>
                      <a:lnTo>
                        <a:pt x="61" y="1667"/>
                      </a:lnTo>
                      <a:lnTo>
                        <a:pt x="94" y="1687"/>
                      </a:lnTo>
                      <a:lnTo>
                        <a:pt x="131" y="1707"/>
                      </a:lnTo>
                      <a:lnTo>
                        <a:pt x="167" y="1707"/>
                      </a:lnTo>
                      <a:lnTo>
                        <a:pt x="218" y="1673"/>
                      </a:lnTo>
                      <a:lnTo>
                        <a:pt x="269" y="1636"/>
                      </a:lnTo>
                      <a:lnTo>
                        <a:pt x="315" y="1573"/>
                      </a:lnTo>
                      <a:lnTo>
                        <a:pt x="323" y="1567"/>
                      </a:lnTo>
                      <a:lnTo>
                        <a:pt x="335" y="1587"/>
                      </a:lnTo>
                      <a:lnTo>
                        <a:pt x="358" y="1573"/>
                      </a:lnTo>
                      <a:lnTo>
                        <a:pt x="366" y="1550"/>
                      </a:lnTo>
                      <a:lnTo>
                        <a:pt x="369" y="1522"/>
                      </a:lnTo>
                      <a:lnTo>
                        <a:pt x="392" y="1487"/>
                      </a:lnTo>
                      <a:lnTo>
                        <a:pt x="383" y="1527"/>
                      </a:lnTo>
                      <a:lnTo>
                        <a:pt x="395" y="1533"/>
                      </a:lnTo>
                      <a:lnTo>
                        <a:pt x="389" y="1550"/>
                      </a:lnTo>
                      <a:lnTo>
                        <a:pt x="395" y="1581"/>
                      </a:lnTo>
                      <a:lnTo>
                        <a:pt x="406" y="1607"/>
                      </a:lnTo>
                      <a:lnTo>
                        <a:pt x="420" y="1599"/>
                      </a:lnTo>
                      <a:lnTo>
                        <a:pt x="418" y="1607"/>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9" name="Freeform 13"/>
                <p:cNvSpPr>
                  <a:spLocks noChangeAspect="1"/>
                </p:cNvSpPr>
                <p:nvPr/>
              </p:nvSpPr>
              <p:spPr bwMode="auto">
                <a:xfrm>
                  <a:off x="1611" y="1306"/>
                  <a:ext cx="778" cy="854"/>
                </a:xfrm>
                <a:custGeom>
                  <a:avLst/>
                  <a:gdLst>
                    <a:gd name="T0" fmla="*/ 14 w 1557"/>
                    <a:gd name="T1" fmla="*/ 49 h 1707"/>
                    <a:gd name="T2" fmla="*/ 16 w 1557"/>
                    <a:gd name="T3" fmla="*/ 46 h 1707"/>
                    <a:gd name="T4" fmla="*/ 15 w 1557"/>
                    <a:gd name="T5" fmla="*/ 42 h 1707"/>
                    <a:gd name="T6" fmla="*/ 16 w 1557"/>
                    <a:gd name="T7" fmla="*/ 38 h 1707"/>
                    <a:gd name="T8" fmla="*/ 16 w 1557"/>
                    <a:gd name="T9" fmla="*/ 34 h 1707"/>
                    <a:gd name="T10" fmla="*/ 19 w 1557"/>
                    <a:gd name="T11" fmla="*/ 30 h 1707"/>
                    <a:gd name="T12" fmla="*/ 20 w 1557"/>
                    <a:gd name="T13" fmla="*/ 27 h 1707"/>
                    <a:gd name="T14" fmla="*/ 21 w 1557"/>
                    <a:gd name="T15" fmla="*/ 25 h 1707"/>
                    <a:gd name="T16" fmla="*/ 24 w 1557"/>
                    <a:gd name="T17" fmla="*/ 20 h 1707"/>
                    <a:gd name="T18" fmla="*/ 25 w 1557"/>
                    <a:gd name="T19" fmla="*/ 17 h 1707"/>
                    <a:gd name="T20" fmla="*/ 29 w 1557"/>
                    <a:gd name="T21" fmla="*/ 13 h 1707"/>
                    <a:gd name="T22" fmla="*/ 31 w 1557"/>
                    <a:gd name="T23" fmla="*/ 12 h 1707"/>
                    <a:gd name="T24" fmla="*/ 33 w 1557"/>
                    <a:gd name="T25" fmla="*/ 9 h 1707"/>
                    <a:gd name="T26" fmla="*/ 37 w 1557"/>
                    <a:gd name="T27" fmla="*/ 11 h 1707"/>
                    <a:gd name="T28" fmla="*/ 40 w 1557"/>
                    <a:gd name="T29" fmla="*/ 11 h 1707"/>
                    <a:gd name="T30" fmla="*/ 41 w 1557"/>
                    <a:gd name="T31" fmla="*/ 7 h 1707"/>
                    <a:gd name="T32" fmla="*/ 44 w 1557"/>
                    <a:gd name="T33" fmla="*/ 7 h 1707"/>
                    <a:gd name="T34" fmla="*/ 46 w 1557"/>
                    <a:gd name="T35" fmla="*/ 8 h 1707"/>
                    <a:gd name="T36" fmla="*/ 47 w 1557"/>
                    <a:gd name="T37" fmla="*/ 6 h 1707"/>
                    <a:gd name="T38" fmla="*/ 48 w 1557"/>
                    <a:gd name="T39" fmla="*/ 4 h 1707"/>
                    <a:gd name="T40" fmla="*/ 46 w 1557"/>
                    <a:gd name="T41" fmla="*/ 1 h 1707"/>
                    <a:gd name="T42" fmla="*/ 44 w 1557"/>
                    <a:gd name="T43" fmla="*/ 2 h 1707"/>
                    <a:gd name="T44" fmla="*/ 42 w 1557"/>
                    <a:gd name="T45" fmla="*/ 1 h 1707"/>
                    <a:gd name="T46" fmla="*/ 41 w 1557"/>
                    <a:gd name="T47" fmla="*/ 3 h 1707"/>
                    <a:gd name="T48" fmla="*/ 40 w 1557"/>
                    <a:gd name="T49" fmla="*/ 2 h 1707"/>
                    <a:gd name="T50" fmla="*/ 37 w 1557"/>
                    <a:gd name="T51" fmla="*/ 5 h 1707"/>
                    <a:gd name="T52" fmla="*/ 34 w 1557"/>
                    <a:gd name="T53" fmla="*/ 6 h 1707"/>
                    <a:gd name="T54" fmla="*/ 32 w 1557"/>
                    <a:gd name="T55" fmla="*/ 7 h 1707"/>
                    <a:gd name="T56" fmla="*/ 28 w 1557"/>
                    <a:gd name="T57" fmla="*/ 8 h 1707"/>
                    <a:gd name="T58" fmla="*/ 28 w 1557"/>
                    <a:gd name="T59" fmla="*/ 10 h 1707"/>
                    <a:gd name="T60" fmla="*/ 27 w 1557"/>
                    <a:gd name="T61" fmla="*/ 13 h 1707"/>
                    <a:gd name="T62" fmla="*/ 25 w 1557"/>
                    <a:gd name="T63" fmla="*/ 13 h 1707"/>
                    <a:gd name="T64" fmla="*/ 24 w 1557"/>
                    <a:gd name="T65" fmla="*/ 15 h 1707"/>
                    <a:gd name="T66" fmla="*/ 22 w 1557"/>
                    <a:gd name="T67" fmla="*/ 18 h 1707"/>
                    <a:gd name="T68" fmla="*/ 20 w 1557"/>
                    <a:gd name="T69" fmla="*/ 21 h 1707"/>
                    <a:gd name="T70" fmla="*/ 18 w 1557"/>
                    <a:gd name="T71" fmla="*/ 25 h 1707"/>
                    <a:gd name="T72" fmla="*/ 17 w 1557"/>
                    <a:gd name="T73" fmla="*/ 27 h 1707"/>
                    <a:gd name="T74" fmla="*/ 13 w 1557"/>
                    <a:gd name="T75" fmla="*/ 30 h 1707"/>
                    <a:gd name="T76" fmla="*/ 15 w 1557"/>
                    <a:gd name="T77" fmla="*/ 31 h 1707"/>
                    <a:gd name="T78" fmla="*/ 12 w 1557"/>
                    <a:gd name="T79" fmla="*/ 31 h 1707"/>
                    <a:gd name="T80" fmla="*/ 9 w 1557"/>
                    <a:gd name="T81" fmla="*/ 33 h 1707"/>
                    <a:gd name="T82" fmla="*/ 7 w 1557"/>
                    <a:gd name="T83" fmla="*/ 33 h 1707"/>
                    <a:gd name="T84" fmla="*/ 5 w 1557"/>
                    <a:gd name="T85" fmla="*/ 34 h 1707"/>
                    <a:gd name="T86" fmla="*/ 4 w 1557"/>
                    <a:gd name="T87" fmla="*/ 36 h 1707"/>
                    <a:gd name="T88" fmla="*/ 1 w 1557"/>
                    <a:gd name="T89" fmla="*/ 37 h 1707"/>
                    <a:gd name="T90" fmla="*/ 0 w 1557"/>
                    <a:gd name="T91" fmla="*/ 43 h 1707"/>
                    <a:gd name="T92" fmla="*/ 2 w 1557"/>
                    <a:gd name="T93" fmla="*/ 45 h 1707"/>
                    <a:gd name="T94" fmla="*/ 0 w 1557"/>
                    <a:gd name="T95" fmla="*/ 47 h 1707"/>
                    <a:gd name="T96" fmla="*/ 1 w 1557"/>
                    <a:gd name="T97" fmla="*/ 49 h 1707"/>
                    <a:gd name="T98" fmla="*/ 0 w 1557"/>
                    <a:gd name="T99" fmla="*/ 50 h 1707"/>
                    <a:gd name="T100" fmla="*/ 4 w 1557"/>
                    <a:gd name="T101" fmla="*/ 54 h 1707"/>
                    <a:gd name="T102" fmla="*/ 10 w 1557"/>
                    <a:gd name="T103" fmla="*/ 49 h 1707"/>
                    <a:gd name="T104" fmla="*/ 12 w 1557"/>
                    <a:gd name="T105" fmla="*/ 47 h 1707"/>
                    <a:gd name="T106" fmla="*/ 12 w 1557"/>
                    <a:gd name="T107" fmla="*/ 51 h 17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7"/>
                    <a:gd name="T163" fmla="*/ 0 h 1707"/>
                    <a:gd name="T164" fmla="*/ 1557 w 1557"/>
                    <a:gd name="T165" fmla="*/ 1707 h 17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7" h="1707">
                      <a:moveTo>
                        <a:pt x="418" y="1607"/>
                      </a:moveTo>
                      <a:lnTo>
                        <a:pt x="423" y="1604"/>
                      </a:lnTo>
                      <a:lnTo>
                        <a:pt x="440" y="1599"/>
                      </a:lnTo>
                      <a:lnTo>
                        <a:pt x="452" y="1581"/>
                      </a:lnTo>
                      <a:lnTo>
                        <a:pt x="458" y="1559"/>
                      </a:lnTo>
                      <a:lnTo>
                        <a:pt x="463" y="1547"/>
                      </a:lnTo>
                      <a:lnTo>
                        <a:pt x="458" y="1513"/>
                      </a:lnTo>
                      <a:lnTo>
                        <a:pt x="463" y="1490"/>
                      </a:lnTo>
                      <a:lnTo>
                        <a:pt x="480" y="1479"/>
                      </a:lnTo>
                      <a:lnTo>
                        <a:pt x="520" y="1462"/>
                      </a:lnTo>
                      <a:lnTo>
                        <a:pt x="526" y="1444"/>
                      </a:lnTo>
                      <a:lnTo>
                        <a:pt x="520" y="1387"/>
                      </a:lnTo>
                      <a:lnTo>
                        <a:pt x="515" y="1376"/>
                      </a:lnTo>
                      <a:lnTo>
                        <a:pt x="515" y="1342"/>
                      </a:lnTo>
                      <a:lnTo>
                        <a:pt x="503" y="1330"/>
                      </a:lnTo>
                      <a:lnTo>
                        <a:pt x="509" y="1302"/>
                      </a:lnTo>
                      <a:lnTo>
                        <a:pt x="520" y="1302"/>
                      </a:lnTo>
                      <a:lnTo>
                        <a:pt x="549" y="1285"/>
                      </a:lnTo>
                      <a:lnTo>
                        <a:pt x="526" y="1233"/>
                      </a:lnTo>
                      <a:lnTo>
                        <a:pt x="515" y="1216"/>
                      </a:lnTo>
                      <a:lnTo>
                        <a:pt x="515" y="1211"/>
                      </a:lnTo>
                      <a:lnTo>
                        <a:pt x="515" y="1168"/>
                      </a:lnTo>
                      <a:lnTo>
                        <a:pt x="532" y="1134"/>
                      </a:lnTo>
                      <a:lnTo>
                        <a:pt x="537" y="1099"/>
                      </a:lnTo>
                      <a:lnTo>
                        <a:pt x="543" y="1059"/>
                      </a:lnTo>
                      <a:lnTo>
                        <a:pt x="537" y="1025"/>
                      </a:lnTo>
                      <a:lnTo>
                        <a:pt x="549" y="1002"/>
                      </a:lnTo>
                      <a:lnTo>
                        <a:pt x="555" y="985"/>
                      </a:lnTo>
                      <a:lnTo>
                        <a:pt x="589" y="961"/>
                      </a:lnTo>
                      <a:lnTo>
                        <a:pt x="623" y="951"/>
                      </a:lnTo>
                      <a:lnTo>
                        <a:pt x="652" y="961"/>
                      </a:lnTo>
                      <a:lnTo>
                        <a:pt x="663" y="968"/>
                      </a:lnTo>
                      <a:lnTo>
                        <a:pt x="680" y="945"/>
                      </a:lnTo>
                      <a:lnTo>
                        <a:pt x="680" y="917"/>
                      </a:lnTo>
                      <a:lnTo>
                        <a:pt x="663" y="864"/>
                      </a:lnTo>
                      <a:lnTo>
                        <a:pt x="657" y="843"/>
                      </a:lnTo>
                      <a:lnTo>
                        <a:pt x="663" y="831"/>
                      </a:lnTo>
                      <a:lnTo>
                        <a:pt x="674" y="831"/>
                      </a:lnTo>
                      <a:lnTo>
                        <a:pt x="686" y="814"/>
                      </a:lnTo>
                      <a:lnTo>
                        <a:pt x="693" y="780"/>
                      </a:lnTo>
                      <a:lnTo>
                        <a:pt x="697" y="733"/>
                      </a:lnTo>
                      <a:lnTo>
                        <a:pt x="703" y="689"/>
                      </a:lnTo>
                      <a:lnTo>
                        <a:pt x="720" y="670"/>
                      </a:lnTo>
                      <a:lnTo>
                        <a:pt x="754" y="649"/>
                      </a:lnTo>
                      <a:lnTo>
                        <a:pt x="777" y="636"/>
                      </a:lnTo>
                      <a:lnTo>
                        <a:pt x="783" y="602"/>
                      </a:lnTo>
                      <a:lnTo>
                        <a:pt x="794" y="579"/>
                      </a:lnTo>
                      <a:lnTo>
                        <a:pt x="824" y="556"/>
                      </a:lnTo>
                      <a:lnTo>
                        <a:pt x="830" y="539"/>
                      </a:lnTo>
                      <a:lnTo>
                        <a:pt x="824" y="522"/>
                      </a:lnTo>
                      <a:lnTo>
                        <a:pt x="824" y="499"/>
                      </a:lnTo>
                      <a:lnTo>
                        <a:pt x="847" y="482"/>
                      </a:lnTo>
                      <a:lnTo>
                        <a:pt x="874" y="431"/>
                      </a:lnTo>
                      <a:lnTo>
                        <a:pt x="894" y="436"/>
                      </a:lnTo>
                      <a:lnTo>
                        <a:pt x="928" y="408"/>
                      </a:lnTo>
                      <a:lnTo>
                        <a:pt x="924" y="385"/>
                      </a:lnTo>
                      <a:lnTo>
                        <a:pt x="945" y="362"/>
                      </a:lnTo>
                      <a:lnTo>
                        <a:pt x="958" y="368"/>
                      </a:lnTo>
                      <a:lnTo>
                        <a:pt x="981" y="362"/>
                      </a:lnTo>
                      <a:lnTo>
                        <a:pt x="1015" y="368"/>
                      </a:lnTo>
                      <a:lnTo>
                        <a:pt x="1059" y="328"/>
                      </a:lnTo>
                      <a:lnTo>
                        <a:pt x="1055" y="305"/>
                      </a:lnTo>
                      <a:lnTo>
                        <a:pt x="1059" y="294"/>
                      </a:lnTo>
                      <a:lnTo>
                        <a:pt x="1049" y="290"/>
                      </a:lnTo>
                      <a:lnTo>
                        <a:pt x="1072" y="268"/>
                      </a:lnTo>
                      <a:lnTo>
                        <a:pt x="1106" y="263"/>
                      </a:lnTo>
                      <a:lnTo>
                        <a:pt x="1129" y="294"/>
                      </a:lnTo>
                      <a:lnTo>
                        <a:pt x="1169" y="339"/>
                      </a:lnTo>
                      <a:lnTo>
                        <a:pt x="1186" y="339"/>
                      </a:lnTo>
                      <a:lnTo>
                        <a:pt x="1209" y="322"/>
                      </a:lnTo>
                      <a:lnTo>
                        <a:pt x="1226" y="317"/>
                      </a:lnTo>
                      <a:lnTo>
                        <a:pt x="1237" y="322"/>
                      </a:lnTo>
                      <a:lnTo>
                        <a:pt x="1255" y="339"/>
                      </a:lnTo>
                      <a:lnTo>
                        <a:pt x="1277" y="345"/>
                      </a:lnTo>
                      <a:lnTo>
                        <a:pt x="1283" y="339"/>
                      </a:lnTo>
                      <a:lnTo>
                        <a:pt x="1294" y="317"/>
                      </a:lnTo>
                      <a:lnTo>
                        <a:pt x="1300" y="305"/>
                      </a:lnTo>
                      <a:lnTo>
                        <a:pt x="1323" y="268"/>
                      </a:lnTo>
                      <a:lnTo>
                        <a:pt x="1329" y="263"/>
                      </a:lnTo>
                      <a:lnTo>
                        <a:pt x="1323" y="205"/>
                      </a:lnTo>
                      <a:lnTo>
                        <a:pt x="1352" y="177"/>
                      </a:lnTo>
                      <a:lnTo>
                        <a:pt x="1363" y="183"/>
                      </a:lnTo>
                      <a:lnTo>
                        <a:pt x="1397" y="148"/>
                      </a:lnTo>
                      <a:lnTo>
                        <a:pt x="1426" y="183"/>
                      </a:lnTo>
                      <a:lnTo>
                        <a:pt x="1437" y="194"/>
                      </a:lnTo>
                      <a:lnTo>
                        <a:pt x="1454" y="188"/>
                      </a:lnTo>
                      <a:lnTo>
                        <a:pt x="1466" y="205"/>
                      </a:lnTo>
                      <a:lnTo>
                        <a:pt x="1466" y="217"/>
                      </a:lnTo>
                      <a:lnTo>
                        <a:pt x="1477" y="228"/>
                      </a:lnTo>
                      <a:lnTo>
                        <a:pt x="1477" y="245"/>
                      </a:lnTo>
                      <a:lnTo>
                        <a:pt x="1494" y="223"/>
                      </a:lnTo>
                      <a:lnTo>
                        <a:pt x="1523" y="200"/>
                      </a:lnTo>
                      <a:lnTo>
                        <a:pt x="1540" y="165"/>
                      </a:lnTo>
                      <a:lnTo>
                        <a:pt x="1528" y="160"/>
                      </a:lnTo>
                      <a:lnTo>
                        <a:pt x="1511" y="177"/>
                      </a:lnTo>
                      <a:lnTo>
                        <a:pt x="1506" y="148"/>
                      </a:lnTo>
                      <a:lnTo>
                        <a:pt x="1494" y="143"/>
                      </a:lnTo>
                      <a:lnTo>
                        <a:pt x="1489" y="126"/>
                      </a:lnTo>
                      <a:lnTo>
                        <a:pt x="1534" y="91"/>
                      </a:lnTo>
                      <a:lnTo>
                        <a:pt x="1551" y="97"/>
                      </a:lnTo>
                      <a:lnTo>
                        <a:pt x="1557" y="74"/>
                      </a:lnTo>
                      <a:lnTo>
                        <a:pt x="1547" y="68"/>
                      </a:lnTo>
                      <a:lnTo>
                        <a:pt x="1517" y="57"/>
                      </a:lnTo>
                      <a:lnTo>
                        <a:pt x="1500" y="51"/>
                      </a:lnTo>
                      <a:lnTo>
                        <a:pt x="1477" y="29"/>
                      </a:lnTo>
                      <a:lnTo>
                        <a:pt x="1454" y="23"/>
                      </a:lnTo>
                      <a:lnTo>
                        <a:pt x="1431" y="46"/>
                      </a:lnTo>
                      <a:lnTo>
                        <a:pt x="1420" y="63"/>
                      </a:lnTo>
                      <a:lnTo>
                        <a:pt x="1397" y="46"/>
                      </a:lnTo>
                      <a:lnTo>
                        <a:pt x="1409" y="34"/>
                      </a:lnTo>
                      <a:lnTo>
                        <a:pt x="1414" y="6"/>
                      </a:lnTo>
                      <a:lnTo>
                        <a:pt x="1409" y="0"/>
                      </a:lnTo>
                      <a:lnTo>
                        <a:pt x="1380" y="0"/>
                      </a:lnTo>
                      <a:lnTo>
                        <a:pt x="1374" y="11"/>
                      </a:lnTo>
                      <a:lnTo>
                        <a:pt x="1369" y="29"/>
                      </a:lnTo>
                      <a:lnTo>
                        <a:pt x="1374" y="46"/>
                      </a:lnTo>
                      <a:lnTo>
                        <a:pt x="1352" y="68"/>
                      </a:lnTo>
                      <a:lnTo>
                        <a:pt x="1334" y="34"/>
                      </a:lnTo>
                      <a:lnTo>
                        <a:pt x="1317" y="40"/>
                      </a:lnTo>
                      <a:lnTo>
                        <a:pt x="1312" y="68"/>
                      </a:lnTo>
                      <a:lnTo>
                        <a:pt x="1300" y="108"/>
                      </a:lnTo>
                      <a:lnTo>
                        <a:pt x="1272" y="137"/>
                      </a:lnTo>
                      <a:lnTo>
                        <a:pt x="1255" y="103"/>
                      </a:lnTo>
                      <a:lnTo>
                        <a:pt x="1283" y="80"/>
                      </a:lnTo>
                      <a:lnTo>
                        <a:pt x="1289" y="46"/>
                      </a:lnTo>
                      <a:lnTo>
                        <a:pt x="1272" y="46"/>
                      </a:lnTo>
                      <a:lnTo>
                        <a:pt x="1243" y="46"/>
                      </a:lnTo>
                      <a:lnTo>
                        <a:pt x="1220" y="80"/>
                      </a:lnTo>
                      <a:lnTo>
                        <a:pt x="1192" y="126"/>
                      </a:lnTo>
                      <a:lnTo>
                        <a:pt x="1203" y="148"/>
                      </a:lnTo>
                      <a:lnTo>
                        <a:pt x="1186" y="160"/>
                      </a:lnTo>
                      <a:lnTo>
                        <a:pt x="1163" y="143"/>
                      </a:lnTo>
                      <a:lnTo>
                        <a:pt x="1140" y="154"/>
                      </a:lnTo>
                      <a:lnTo>
                        <a:pt x="1146" y="177"/>
                      </a:lnTo>
                      <a:lnTo>
                        <a:pt x="1118" y="177"/>
                      </a:lnTo>
                      <a:lnTo>
                        <a:pt x="1099" y="183"/>
                      </a:lnTo>
                      <a:lnTo>
                        <a:pt x="1078" y="211"/>
                      </a:lnTo>
                      <a:lnTo>
                        <a:pt x="1049" y="205"/>
                      </a:lnTo>
                      <a:lnTo>
                        <a:pt x="1049" y="223"/>
                      </a:lnTo>
                      <a:lnTo>
                        <a:pt x="1026" y="205"/>
                      </a:lnTo>
                      <a:lnTo>
                        <a:pt x="998" y="217"/>
                      </a:lnTo>
                      <a:lnTo>
                        <a:pt x="992" y="240"/>
                      </a:lnTo>
                      <a:lnTo>
                        <a:pt x="968" y="245"/>
                      </a:lnTo>
                      <a:lnTo>
                        <a:pt x="952" y="223"/>
                      </a:lnTo>
                      <a:lnTo>
                        <a:pt x="918" y="228"/>
                      </a:lnTo>
                      <a:lnTo>
                        <a:pt x="884" y="240"/>
                      </a:lnTo>
                      <a:lnTo>
                        <a:pt x="884" y="274"/>
                      </a:lnTo>
                      <a:lnTo>
                        <a:pt x="905" y="280"/>
                      </a:lnTo>
                      <a:lnTo>
                        <a:pt x="905" y="290"/>
                      </a:lnTo>
                      <a:lnTo>
                        <a:pt x="905" y="311"/>
                      </a:lnTo>
                      <a:lnTo>
                        <a:pt x="888" y="305"/>
                      </a:lnTo>
                      <a:lnTo>
                        <a:pt x="868" y="317"/>
                      </a:lnTo>
                      <a:lnTo>
                        <a:pt x="874" y="339"/>
                      </a:lnTo>
                      <a:lnTo>
                        <a:pt x="894" y="357"/>
                      </a:lnTo>
                      <a:lnTo>
                        <a:pt x="894" y="385"/>
                      </a:lnTo>
                      <a:lnTo>
                        <a:pt x="874" y="374"/>
                      </a:lnTo>
                      <a:lnTo>
                        <a:pt x="857" y="379"/>
                      </a:lnTo>
                      <a:lnTo>
                        <a:pt x="857" y="402"/>
                      </a:lnTo>
                      <a:lnTo>
                        <a:pt x="830" y="402"/>
                      </a:lnTo>
                      <a:lnTo>
                        <a:pt x="807" y="402"/>
                      </a:lnTo>
                      <a:lnTo>
                        <a:pt x="800" y="419"/>
                      </a:lnTo>
                      <a:lnTo>
                        <a:pt x="794" y="431"/>
                      </a:lnTo>
                      <a:lnTo>
                        <a:pt x="777" y="436"/>
                      </a:lnTo>
                      <a:lnTo>
                        <a:pt x="771" y="448"/>
                      </a:lnTo>
                      <a:lnTo>
                        <a:pt x="777" y="465"/>
                      </a:lnTo>
                      <a:lnTo>
                        <a:pt x="743" y="476"/>
                      </a:lnTo>
                      <a:lnTo>
                        <a:pt x="767" y="499"/>
                      </a:lnTo>
                      <a:lnTo>
                        <a:pt x="771" y="512"/>
                      </a:lnTo>
                      <a:lnTo>
                        <a:pt x="750" y="528"/>
                      </a:lnTo>
                      <a:lnTo>
                        <a:pt x="709" y="556"/>
                      </a:lnTo>
                      <a:lnTo>
                        <a:pt x="680" y="579"/>
                      </a:lnTo>
                      <a:lnTo>
                        <a:pt x="663" y="613"/>
                      </a:lnTo>
                      <a:lnTo>
                        <a:pt x="634" y="636"/>
                      </a:lnTo>
                      <a:lnTo>
                        <a:pt x="634" y="653"/>
                      </a:lnTo>
                      <a:lnTo>
                        <a:pt x="640" y="670"/>
                      </a:lnTo>
                      <a:lnTo>
                        <a:pt x="617" y="689"/>
                      </a:lnTo>
                      <a:lnTo>
                        <a:pt x="623" y="710"/>
                      </a:lnTo>
                      <a:lnTo>
                        <a:pt x="600" y="750"/>
                      </a:lnTo>
                      <a:lnTo>
                        <a:pt x="583" y="757"/>
                      </a:lnTo>
                      <a:lnTo>
                        <a:pt x="583" y="786"/>
                      </a:lnTo>
                      <a:lnTo>
                        <a:pt x="595" y="803"/>
                      </a:lnTo>
                      <a:lnTo>
                        <a:pt x="577" y="820"/>
                      </a:lnTo>
                      <a:lnTo>
                        <a:pt x="566" y="807"/>
                      </a:lnTo>
                      <a:lnTo>
                        <a:pt x="543" y="820"/>
                      </a:lnTo>
                      <a:lnTo>
                        <a:pt x="549" y="854"/>
                      </a:lnTo>
                      <a:lnTo>
                        <a:pt x="526" y="864"/>
                      </a:lnTo>
                      <a:lnTo>
                        <a:pt x="492" y="871"/>
                      </a:lnTo>
                      <a:lnTo>
                        <a:pt x="469" y="900"/>
                      </a:lnTo>
                      <a:lnTo>
                        <a:pt x="463" y="928"/>
                      </a:lnTo>
                      <a:lnTo>
                        <a:pt x="440" y="951"/>
                      </a:lnTo>
                      <a:lnTo>
                        <a:pt x="440" y="968"/>
                      </a:lnTo>
                      <a:lnTo>
                        <a:pt x="469" y="945"/>
                      </a:lnTo>
                      <a:lnTo>
                        <a:pt x="503" y="921"/>
                      </a:lnTo>
                      <a:lnTo>
                        <a:pt x="515" y="928"/>
                      </a:lnTo>
                      <a:lnTo>
                        <a:pt x="503" y="961"/>
                      </a:lnTo>
                      <a:lnTo>
                        <a:pt x="475" y="980"/>
                      </a:lnTo>
                      <a:lnTo>
                        <a:pt x="446" y="974"/>
                      </a:lnTo>
                      <a:lnTo>
                        <a:pt x="452" y="997"/>
                      </a:lnTo>
                      <a:lnTo>
                        <a:pt x="412" y="1014"/>
                      </a:lnTo>
                      <a:lnTo>
                        <a:pt x="406" y="980"/>
                      </a:lnTo>
                      <a:lnTo>
                        <a:pt x="389" y="968"/>
                      </a:lnTo>
                      <a:lnTo>
                        <a:pt x="366" y="1002"/>
                      </a:lnTo>
                      <a:lnTo>
                        <a:pt x="343" y="1002"/>
                      </a:lnTo>
                      <a:lnTo>
                        <a:pt x="318" y="1008"/>
                      </a:lnTo>
                      <a:lnTo>
                        <a:pt x="315" y="1037"/>
                      </a:lnTo>
                      <a:lnTo>
                        <a:pt x="303" y="1042"/>
                      </a:lnTo>
                      <a:lnTo>
                        <a:pt x="303" y="1057"/>
                      </a:lnTo>
                      <a:lnTo>
                        <a:pt x="289" y="1051"/>
                      </a:lnTo>
                      <a:lnTo>
                        <a:pt x="269" y="1039"/>
                      </a:lnTo>
                      <a:lnTo>
                        <a:pt x="238" y="1042"/>
                      </a:lnTo>
                      <a:lnTo>
                        <a:pt x="238" y="1059"/>
                      </a:lnTo>
                      <a:lnTo>
                        <a:pt x="241" y="1074"/>
                      </a:lnTo>
                      <a:lnTo>
                        <a:pt x="229" y="1079"/>
                      </a:lnTo>
                      <a:lnTo>
                        <a:pt x="201" y="1065"/>
                      </a:lnTo>
                      <a:lnTo>
                        <a:pt x="175" y="1085"/>
                      </a:lnTo>
                      <a:lnTo>
                        <a:pt x="181" y="1102"/>
                      </a:lnTo>
                      <a:lnTo>
                        <a:pt x="178" y="1114"/>
                      </a:lnTo>
                      <a:lnTo>
                        <a:pt x="151" y="1102"/>
                      </a:lnTo>
                      <a:lnTo>
                        <a:pt x="144" y="1117"/>
                      </a:lnTo>
                      <a:lnTo>
                        <a:pt x="135" y="1128"/>
                      </a:lnTo>
                      <a:lnTo>
                        <a:pt x="104" y="1122"/>
                      </a:lnTo>
                      <a:lnTo>
                        <a:pt x="87" y="1125"/>
                      </a:lnTo>
                      <a:lnTo>
                        <a:pt x="84" y="1148"/>
                      </a:lnTo>
                      <a:lnTo>
                        <a:pt x="71" y="1154"/>
                      </a:lnTo>
                      <a:lnTo>
                        <a:pt x="54" y="1179"/>
                      </a:lnTo>
                      <a:lnTo>
                        <a:pt x="57" y="1211"/>
                      </a:lnTo>
                      <a:lnTo>
                        <a:pt x="51" y="1256"/>
                      </a:lnTo>
                      <a:lnTo>
                        <a:pt x="44" y="1302"/>
                      </a:lnTo>
                      <a:lnTo>
                        <a:pt x="37" y="1345"/>
                      </a:lnTo>
                      <a:lnTo>
                        <a:pt x="31" y="1367"/>
                      </a:lnTo>
                      <a:lnTo>
                        <a:pt x="47" y="1387"/>
                      </a:lnTo>
                      <a:lnTo>
                        <a:pt x="71" y="1370"/>
                      </a:lnTo>
                      <a:lnTo>
                        <a:pt x="88" y="1379"/>
                      </a:lnTo>
                      <a:lnTo>
                        <a:pt x="88" y="1396"/>
                      </a:lnTo>
                      <a:lnTo>
                        <a:pt x="64" y="1410"/>
                      </a:lnTo>
                      <a:lnTo>
                        <a:pt x="61" y="1439"/>
                      </a:lnTo>
                      <a:lnTo>
                        <a:pt x="54" y="1453"/>
                      </a:lnTo>
                      <a:lnTo>
                        <a:pt x="30" y="1450"/>
                      </a:lnTo>
                      <a:lnTo>
                        <a:pt x="20" y="1484"/>
                      </a:lnTo>
                      <a:lnTo>
                        <a:pt x="31" y="1493"/>
                      </a:lnTo>
                      <a:lnTo>
                        <a:pt x="54" y="1487"/>
                      </a:lnTo>
                      <a:lnTo>
                        <a:pt x="67" y="1502"/>
                      </a:lnTo>
                      <a:lnTo>
                        <a:pt x="68" y="1510"/>
                      </a:lnTo>
                      <a:lnTo>
                        <a:pt x="50" y="1522"/>
                      </a:lnTo>
                      <a:lnTo>
                        <a:pt x="51" y="1542"/>
                      </a:lnTo>
                      <a:lnTo>
                        <a:pt x="30" y="1547"/>
                      </a:lnTo>
                      <a:lnTo>
                        <a:pt x="14" y="1536"/>
                      </a:lnTo>
                      <a:lnTo>
                        <a:pt x="17" y="1564"/>
                      </a:lnTo>
                      <a:lnTo>
                        <a:pt x="14" y="1584"/>
                      </a:lnTo>
                      <a:lnTo>
                        <a:pt x="0" y="1584"/>
                      </a:lnTo>
                      <a:lnTo>
                        <a:pt x="34" y="1619"/>
                      </a:lnTo>
                      <a:lnTo>
                        <a:pt x="51" y="1640"/>
                      </a:lnTo>
                      <a:lnTo>
                        <a:pt x="61" y="1667"/>
                      </a:lnTo>
                      <a:lnTo>
                        <a:pt x="94" y="1687"/>
                      </a:lnTo>
                      <a:lnTo>
                        <a:pt x="131" y="1707"/>
                      </a:lnTo>
                      <a:lnTo>
                        <a:pt x="167" y="1707"/>
                      </a:lnTo>
                      <a:lnTo>
                        <a:pt x="218" y="1673"/>
                      </a:lnTo>
                      <a:lnTo>
                        <a:pt x="269" y="1636"/>
                      </a:lnTo>
                      <a:lnTo>
                        <a:pt x="315" y="1573"/>
                      </a:lnTo>
                      <a:lnTo>
                        <a:pt x="323" y="1567"/>
                      </a:lnTo>
                      <a:lnTo>
                        <a:pt x="335" y="1587"/>
                      </a:lnTo>
                      <a:lnTo>
                        <a:pt x="358" y="1573"/>
                      </a:lnTo>
                      <a:lnTo>
                        <a:pt x="366" y="1550"/>
                      </a:lnTo>
                      <a:lnTo>
                        <a:pt x="369" y="1522"/>
                      </a:lnTo>
                      <a:lnTo>
                        <a:pt x="392" y="1487"/>
                      </a:lnTo>
                      <a:lnTo>
                        <a:pt x="383" y="1527"/>
                      </a:lnTo>
                      <a:lnTo>
                        <a:pt x="395" y="1533"/>
                      </a:lnTo>
                      <a:lnTo>
                        <a:pt x="389" y="1550"/>
                      </a:lnTo>
                      <a:lnTo>
                        <a:pt x="395" y="1581"/>
                      </a:lnTo>
                      <a:lnTo>
                        <a:pt x="406" y="1607"/>
                      </a:lnTo>
                      <a:lnTo>
                        <a:pt x="420" y="1599"/>
                      </a:lnTo>
                      <a:lnTo>
                        <a:pt x="418" y="1607"/>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70" name="Freeform 14"/>
                <p:cNvSpPr>
                  <a:spLocks noChangeAspect="1"/>
                </p:cNvSpPr>
                <p:nvPr/>
              </p:nvSpPr>
              <p:spPr bwMode="auto">
                <a:xfrm>
                  <a:off x="1611" y="1306"/>
                  <a:ext cx="778" cy="854"/>
                </a:xfrm>
                <a:custGeom>
                  <a:avLst/>
                  <a:gdLst>
                    <a:gd name="T0" fmla="*/ 14 w 1557"/>
                    <a:gd name="T1" fmla="*/ 49 h 1707"/>
                    <a:gd name="T2" fmla="*/ 16 w 1557"/>
                    <a:gd name="T3" fmla="*/ 46 h 1707"/>
                    <a:gd name="T4" fmla="*/ 15 w 1557"/>
                    <a:gd name="T5" fmla="*/ 42 h 1707"/>
                    <a:gd name="T6" fmla="*/ 16 w 1557"/>
                    <a:gd name="T7" fmla="*/ 38 h 1707"/>
                    <a:gd name="T8" fmla="*/ 16 w 1557"/>
                    <a:gd name="T9" fmla="*/ 34 h 1707"/>
                    <a:gd name="T10" fmla="*/ 19 w 1557"/>
                    <a:gd name="T11" fmla="*/ 30 h 1707"/>
                    <a:gd name="T12" fmla="*/ 20 w 1557"/>
                    <a:gd name="T13" fmla="*/ 27 h 1707"/>
                    <a:gd name="T14" fmla="*/ 21 w 1557"/>
                    <a:gd name="T15" fmla="*/ 25 h 1707"/>
                    <a:gd name="T16" fmla="*/ 24 w 1557"/>
                    <a:gd name="T17" fmla="*/ 20 h 1707"/>
                    <a:gd name="T18" fmla="*/ 25 w 1557"/>
                    <a:gd name="T19" fmla="*/ 17 h 1707"/>
                    <a:gd name="T20" fmla="*/ 29 w 1557"/>
                    <a:gd name="T21" fmla="*/ 13 h 1707"/>
                    <a:gd name="T22" fmla="*/ 31 w 1557"/>
                    <a:gd name="T23" fmla="*/ 12 h 1707"/>
                    <a:gd name="T24" fmla="*/ 33 w 1557"/>
                    <a:gd name="T25" fmla="*/ 9 h 1707"/>
                    <a:gd name="T26" fmla="*/ 37 w 1557"/>
                    <a:gd name="T27" fmla="*/ 11 h 1707"/>
                    <a:gd name="T28" fmla="*/ 40 w 1557"/>
                    <a:gd name="T29" fmla="*/ 11 h 1707"/>
                    <a:gd name="T30" fmla="*/ 41 w 1557"/>
                    <a:gd name="T31" fmla="*/ 7 h 1707"/>
                    <a:gd name="T32" fmla="*/ 44 w 1557"/>
                    <a:gd name="T33" fmla="*/ 7 h 1707"/>
                    <a:gd name="T34" fmla="*/ 46 w 1557"/>
                    <a:gd name="T35" fmla="*/ 8 h 1707"/>
                    <a:gd name="T36" fmla="*/ 47 w 1557"/>
                    <a:gd name="T37" fmla="*/ 6 h 1707"/>
                    <a:gd name="T38" fmla="*/ 48 w 1557"/>
                    <a:gd name="T39" fmla="*/ 4 h 1707"/>
                    <a:gd name="T40" fmla="*/ 46 w 1557"/>
                    <a:gd name="T41" fmla="*/ 1 h 1707"/>
                    <a:gd name="T42" fmla="*/ 44 w 1557"/>
                    <a:gd name="T43" fmla="*/ 2 h 1707"/>
                    <a:gd name="T44" fmla="*/ 42 w 1557"/>
                    <a:gd name="T45" fmla="*/ 1 h 1707"/>
                    <a:gd name="T46" fmla="*/ 41 w 1557"/>
                    <a:gd name="T47" fmla="*/ 3 h 1707"/>
                    <a:gd name="T48" fmla="*/ 40 w 1557"/>
                    <a:gd name="T49" fmla="*/ 2 h 1707"/>
                    <a:gd name="T50" fmla="*/ 37 w 1557"/>
                    <a:gd name="T51" fmla="*/ 5 h 1707"/>
                    <a:gd name="T52" fmla="*/ 34 w 1557"/>
                    <a:gd name="T53" fmla="*/ 6 h 1707"/>
                    <a:gd name="T54" fmla="*/ 32 w 1557"/>
                    <a:gd name="T55" fmla="*/ 7 h 1707"/>
                    <a:gd name="T56" fmla="*/ 28 w 1557"/>
                    <a:gd name="T57" fmla="*/ 8 h 1707"/>
                    <a:gd name="T58" fmla="*/ 28 w 1557"/>
                    <a:gd name="T59" fmla="*/ 10 h 1707"/>
                    <a:gd name="T60" fmla="*/ 27 w 1557"/>
                    <a:gd name="T61" fmla="*/ 13 h 1707"/>
                    <a:gd name="T62" fmla="*/ 25 w 1557"/>
                    <a:gd name="T63" fmla="*/ 13 h 1707"/>
                    <a:gd name="T64" fmla="*/ 24 w 1557"/>
                    <a:gd name="T65" fmla="*/ 15 h 1707"/>
                    <a:gd name="T66" fmla="*/ 22 w 1557"/>
                    <a:gd name="T67" fmla="*/ 18 h 1707"/>
                    <a:gd name="T68" fmla="*/ 20 w 1557"/>
                    <a:gd name="T69" fmla="*/ 21 h 1707"/>
                    <a:gd name="T70" fmla="*/ 18 w 1557"/>
                    <a:gd name="T71" fmla="*/ 25 h 1707"/>
                    <a:gd name="T72" fmla="*/ 17 w 1557"/>
                    <a:gd name="T73" fmla="*/ 27 h 1707"/>
                    <a:gd name="T74" fmla="*/ 13 w 1557"/>
                    <a:gd name="T75" fmla="*/ 30 h 1707"/>
                    <a:gd name="T76" fmla="*/ 15 w 1557"/>
                    <a:gd name="T77" fmla="*/ 31 h 1707"/>
                    <a:gd name="T78" fmla="*/ 12 w 1557"/>
                    <a:gd name="T79" fmla="*/ 31 h 1707"/>
                    <a:gd name="T80" fmla="*/ 9 w 1557"/>
                    <a:gd name="T81" fmla="*/ 33 h 1707"/>
                    <a:gd name="T82" fmla="*/ 7 w 1557"/>
                    <a:gd name="T83" fmla="*/ 33 h 1707"/>
                    <a:gd name="T84" fmla="*/ 5 w 1557"/>
                    <a:gd name="T85" fmla="*/ 34 h 1707"/>
                    <a:gd name="T86" fmla="*/ 4 w 1557"/>
                    <a:gd name="T87" fmla="*/ 36 h 1707"/>
                    <a:gd name="T88" fmla="*/ 1 w 1557"/>
                    <a:gd name="T89" fmla="*/ 37 h 1707"/>
                    <a:gd name="T90" fmla="*/ 0 w 1557"/>
                    <a:gd name="T91" fmla="*/ 43 h 1707"/>
                    <a:gd name="T92" fmla="*/ 2 w 1557"/>
                    <a:gd name="T93" fmla="*/ 45 h 1707"/>
                    <a:gd name="T94" fmla="*/ 0 w 1557"/>
                    <a:gd name="T95" fmla="*/ 47 h 1707"/>
                    <a:gd name="T96" fmla="*/ 1 w 1557"/>
                    <a:gd name="T97" fmla="*/ 49 h 1707"/>
                    <a:gd name="T98" fmla="*/ 0 w 1557"/>
                    <a:gd name="T99" fmla="*/ 50 h 1707"/>
                    <a:gd name="T100" fmla="*/ 4 w 1557"/>
                    <a:gd name="T101" fmla="*/ 54 h 1707"/>
                    <a:gd name="T102" fmla="*/ 10 w 1557"/>
                    <a:gd name="T103" fmla="*/ 49 h 1707"/>
                    <a:gd name="T104" fmla="*/ 12 w 1557"/>
                    <a:gd name="T105" fmla="*/ 47 h 1707"/>
                    <a:gd name="T106" fmla="*/ 12 w 1557"/>
                    <a:gd name="T107" fmla="*/ 51 h 17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7"/>
                    <a:gd name="T163" fmla="*/ 0 h 1707"/>
                    <a:gd name="T164" fmla="*/ 1557 w 1557"/>
                    <a:gd name="T165" fmla="*/ 1707 h 17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7" h="1707">
                      <a:moveTo>
                        <a:pt x="418" y="1607"/>
                      </a:moveTo>
                      <a:lnTo>
                        <a:pt x="423" y="1604"/>
                      </a:lnTo>
                      <a:lnTo>
                        <a:pt x="440" y="1599"/>
                      </a:lnTo>
                      <a:lnTo>
                        <a:pt x="452" y="1581"/>
                      </a:lnTo>
                      <a:lnTo>
                        <a:pt x="458" y="1559"/>
                      </a:lnTo>
                      <a:lnTo>
                        <a:pt x="463" y="1547"/>
                      </a:lnTo>
                      <a:lnTo>
                        <a:pt x="458" y="1513"/>
                      </a:lnTo>
                      <a:lnTo>
                        <a:pt x="463" y="1490"/>
                      </a:lnTo>
                      <a:lnTo>
                        <a:pt x="480" y="1479"/>
                      </a:lnTo>
                      <a:lnTo>
                        <a:pt x="520" y="1462"/>
                      </a:lnTo>
                      <a:lnTo>
                        <a:pt x="526" y="1444"/>
                      </a:lnTo>
                      <a:lnTo>
                        <a:pt x="520" y="1387"/>
                      </a:lnTo>
                      <a:lnTo>
                        <a:pt x="515" y="1376"/>
                      </a:lnTo>
                      <a:lnTo>
                        <a:pt x="515" y="1342"/>
                      </a:lnTo>
                      <a:lnTo>
                        <a:pt x="503" y="1330"/>
                      </a:lnTo>
                      <a:lnTo>
                        <a:pt x="509" y="1302"/>
                      </a:lnTo>
                      <a:lnTo>
                        <a:pt x="520" y="1302"/>
                      </a:lnTo>
                      <a:lnTo>
                        <a:pt x="549" y="1285"/>
                      </a:lnTo>
                      <a:lnTo>
                        <a:pt x="526" y="1233"/>
                      </a:lnTo>
                      <a:lnTo>
                        <a:pt x="515" y="1216"/>
                      </a:lnTo>
                      <a:lnTo>
                        <a:pt x="515" y="1211"/>
                      </a:lnTo>
                      <a:lnTo>
                        <a:pt x="515" y="1168"/>
                      </a:lnTo>
                      <a:lnTo>
                        <a:pt x="532" y="1134"/>
                      </a:lnTo>
                      <a:lnTo>
                        <a:pt x="537" y="1099"/>
                      </a:lnTo>
                      <a:lnTo>
                        <a:pt x="543" y="1059"/>
                      </a:lnTo>
                      <a:lnTo>
                        <a:pt x="537" y="1025"/>
                      </a:lnTo>
                      <a:lnTo>
                        <a:pt x="549" y="1002"/>
                      </a:lnTo>
                      <a:lnTo>
                        <a:pt x="555" y="985"/>
                      </a:lnTo>
                      <a:lnTo>
                        <a:pt x="589" y="961"/>
                      </a:lnTo>
                      <a:lnTo>
                        <a:pt x="623" y="951"/>
                      </a:lnTo>
                      <a:lnTo>
                        <a:pt x="652" y="961"/>
                      </a:lnTo>
                      <a:lnTo>
                        <a:pt x="663" y="968"/>
                      </a:lnTo>
                      <a:lnTo>
                        <a:pt x="680" y="945"/>
                      </a:lnTo>
                      <a:lnTo>
                        <a:pt x="680" y="917"/>
                      </a:lnTo>
                      <a:lnTo>
                        <a:pt x="663" y="864"/>
                      </a:lnTo>
                      <a:lnTo>
                        <a:pt x="657" y="843"/>
                      </a:lnTo>
                      <a:lnTo>
                        <a:pt x="663" y="831"/>
                      </a:lnTo>
                      <a:lnTo>
                        <a:pt x="674" y="831"/>
                      </a:lnTo>
                      <a:lnTo>
                        <a:pt x="686" y="814"/>
                      </a:lnTo>
                      <a:lnTo>
                        <a:pt x="693" y="780"/>
                      </a:lnTo>
                      <a:lnTo>
                        <a:pt x="697" y="733"/>
                      </a:lnTo>
                      <a:lnTo>
                        <a:pt x="703" y="689"/>
                      </a:lnTo>
                      <a:lnTo>
                        <a:pt x="720" y="670"/>
                      </a:lnTo>
                      <a:lnTo>
                        <a:pt x="754" y="649"/>
                      </a:lnTo>
                      <a:lnTo>
                        <a:pt x="777" y="636"/>
                      </a:lnTo>
                      <a:lnTo>
                        <a:pt x="783" y="602"/>
                      </a:lnTo>
                      <a:lnTo>
                        <a:pt x="794" y="579"/>
                      </a:lnTo>
                      <a:lnTo>
                        <a:pt x="824" y="556"/>
                      </a:lnTo>
                      <a:lnTo>
                        <a:pt x="830" y="539"/>
                      </a:lnTo>
                      <a:lnTo>
                        <a:pt x="824" y="522"/>
                      </a:lnTo>
                      <a:lnTo>
                        <a:pt x="824" y="499"/>
                      </a:lnTo>
                      <a:lnTo>
                        <a:pt x="847" y="482"/>
                      </a:lnTo>
                      <a:lnTo>
                        <a:pt x="874" y="431"/>
                      </a:lnTo>
                      <a:lnTo>
                        <a:pt x="894" y="436"/>
                      </a:lnTo>
                      <a:lnTo>
                        <a:pt x="928" y="408"/>
                      </a:lnTo>
                      <a:lnTo>
                        <a:pt x="924" y="385"/>
                      </a:lnTo>
                      <a:lnTo>
                        <a:pt x="945" y="362"/>
                      </a:lnTo>
                      <a:lnTo>
                        <a:pt x="958" y="368"/>
                      </a:lnTo>
                      <a:lnTo>
                        <a:pt x="981" y="362"/>
                      </a:lnTo>
                      <a:lnTo>
                        <a:pt x="1015" y="368"/>
                      </a:lnTo>
                      <a:lnTo>
                        <a:pt x="1059" y="328"/>
                      </a:lnTo>
                      <a:lnTo>
                        <a:pt x="1055" y="305"/>
                      </a:lnTo>
                      <a:lnTo>
                        <a:pt x="1059" y="294"/>
                      </a:lnTo>
                      <a:lnTo>
                        <a:pt x="1049" y="290"/>
                      </a:lnTo>
                      <a:lnTo>
                        <a:pt x="1072" y="268"/>
                      </a:lnTo>
                      <a:lnTo>
                        <a:pt x="1106" y="263"/>
                      </a:lnTo>
                      <a:lnTo>
                        <a:pt x="1129" y="294"/>
                      </a:lnTo>
                      <a:lnTo>
                        <a:pt x="1169" y="339"/>
                      </a:lnTo>
                      <a:lnTo>
                        <a:pt x="1186" y="339"/>
                      </a:lnTo>
                      <a:lnTo>
                        <a:pt x="1209" y="322"/>
                      </a:lnTo>
                      <a:lnTo>
                        <a:pt x="1226" y="317"/>
                      </a:lnTo>
                      <a:lnTo>
                        <a:pt x="1237" y="322"/>
                      </a:lnTo>
                      <a:lnTo>
                        <a:pt x="1255" y="339"/>
                      </a:lnTo>
                      <a:lnTo>
                        <a:pt x="1277" y="345"/>
                      </a:lnTo>
                      <a:lnTo>
                        <a:pt x="1283" y="339"/>
                      </a:lnTo>
                      <a:lnTo>
                        <a:pt x="1294" y="317"/>
                      </a:lnTo>
                      <a:lnTo>
                        <a:pt x="1300" y="305"/>
                      </a:lnTo>
                      <a:lnTo>
                        <a:pt x="1323" y="268"/>
                      </a:lnTo>
                      <a:lnTo>
                        <a:pt x="1329" y="263"/>
                      </a:lnTo>
                      <a:lnTo>
                        <a:pt x="1323" y="205"/>
                      </a:lnTo>
                      <a:lnTo>
                        <a:pt x="1352" y="177"/>
                      </a:lnTo>
                      <a:lnTo>
                        <a:pt x="1363" y="183"/>
                      </a:lnTo>
                      <a:lnTo>
                        <a:pt x="1397" y="148"/>
                      </a:lnTo>
                      <a:lnTo>
                        <a:pt x="1426" y="183"/>
                      </a:lnTo>
                      <a:lnTo>
                        <a:pt x="1437" y="194"/>
                      </a:lnTo>
                      <a:lnTo>
                        <a:pt x="1454" y="188"/>
                      </a:lnTo>
                      <a:lnTo>
                        <a:pt x="1466" y="205"/>
                      </a:lnTo>
                      <a:lnTo>
                        <a:pt x="1466" y="217"/>
                      </a:lnTo>
                      <a:lnTo>
                        <a:pt x="1477" y="228"/>
                      </a:lnTo>
                      <a:lnTo>
                        <a:pt x="1477" y="245"/>
                      </a:lnTo>
                      <a:lnTo>
                        <a:pt x="1494" y="223"/>
                      </a:lnTo>
                      <a:lnTo>
                        <a:pt x="1523" y="200"/>
                      </a:lnTo>
                      <a:lnTo>
                        <a:pt x="1540" y="165"/>
                      </a:lnTo>
                      <a:lnTo>
                        <a:pt x="1528" y="160"/>
                      </a:lnTo>
                      <a:lnTo>
                        <a:pt x="1511" y="177"/>
                      </a:lnTo>
                      <a:lnTo>
                        <a:pt x="1506" y="148"/>
                      </a:lnTo>
                      <a:lnTo>
                        <a:pt x="1494" y="143"/>
                      </a:lnTo>
                      <a:lnTo>
                        <a:pt x="1489" y="126"/>
                      </a:lnTo>
                      <a:lnTo>
                        <a:pt x="1534" y="91"/>
                      </a:lnTo>
                      <a:lnTo>
                        <a:pt x="1551" y="97"/>
                      </a:lnTo>
                      <a:lnTo>
                        <a:pt x="1557" y="74"/>
                      </a:lnTo>
                      <a:lnTo>
                        <a:pt x="1547" y="68"/>
                      </a:lnTo>
                      <a:lnTo>
                        <a:pt x="1517" y="57"/>
                      </a:lnTo>
                      <a:lnTo>
                        <a:pt x="1500" y="51"/>
                      </a:lnTo>
                      <a:lnTo>
                        <a:pt x="1477" y="29"/>
                      </a:lnTo>
                      <a:lnTo>
                        <a:pt x="1454" y="23"/>
                      </a:lnTo>
                      <a:lnTo>
                        <a:pt x="1431" y="46"/>
                      </a:lnTo>
                      <a:lnTo>
                        <a:pt x="1420" y="63"/>
                      </a:lnTo>
                      <a:lnTo>
                        <a:pt x="1397" y="46"/>
                      </a:lnTo>
                      <a:lnTo>
                        <a:pt x="1409" y="34"/>
                      </a:lnTo>
                      <a:lnTo>
                        <a:pt x="1414" y="6"/>
                      </a:lnTo>
                      <a:lnTo>
                        <a:pt x="1409" y="0"/>
                      </a:lnTo>
                      <a:lnTo>
                        <a:pt x="1380" y="0"/>
                      </a:lnTo>
                      <a:lnTo>
                        <a:pt x="1374" y="11"/>
                      </a:lnTo>
                      <a:lnTo>
                        <a:pt x="1369" y="29"/>
                      </a:lnTo>
                      <a:lnTo>
                        <a:pt x="1374" y="46"/>
                      </a:lnTo>
                      <a:lnTo>
                        <a:pt x="1352" y="68"/>
                      </a:lnTo>
                      <a:lnTo>
                        <a:pt x="1334" y="34"/>
                      </a:lnTo>
                      <a:lnTo>
                        <a:pt x="1317" y="40"/>
                      </a:lnTo>
                      <a:lnTo>
                        <a:pt x="1312" y="68"/>
                      </a:lnTo>
                      <a:lnTo>
                        <a:pt x="1300" y="108"/>
                      </a:lnTo>
                      <a:lnTo>
                        <a:pt x="1272" y="137"/>
                      </a:lnTo>
                      <a:lnTo>
                        <a:pt x="1255" y="103"/>
                      </a:lnTo>
                      <a:lnTo>
                        <a:pt x="1283" y="80"/>
                      </a:lnTo>
                      <a:lnTo>
                        <a:pt x="1289" y="46"/>
                      </a:lnTo>
                      <a:lnTo>
                        <a:pt x="1272" y="46"/>
                      </a:lnTo>
                      <a:lnTo>
                        <a:pt x="1243" y="46"/>
                      </a:lnTo>
                      <a:lnTo>
                        <a:pt x="1220" y="80"/>
                      </a:lnTo>
                      <a:lnTo>
                        <a:pt x="1192" y="126"/>
                      </a:lnTo>
                      <a:lnTo>
                        <a:pt x="1203" y="148"/>
                      </a:lnTo>
                      <a:lnTo>
                        <a:pt x="1186" y="160"/>
                      </a:lnTo>
                      <a:lnTo>
                        <a:pt x="1163" y="143"/>
                      </a:lnTo>
                      <a:lnTo>
                        <a:pt x="1140" y="154"/>
                      </a:lnTo>
                      <a:lnTo>
                        <a:pt x="1146" y="177"/>
                      </a:lnTo>
                      <a:lnTo>
                        <a:pt x="1118" y="177"/>
                      </a:lnTo>
                      <a:lnTo>
                        <a:pt x="1099" y="183"/>
                      </a:lnTo>
                      <a:lnTo>
                        <a:pt x="1078" y="211"/>
                      </a:lnTo>
                      <a:lnTo>
                        <a:pt x="1049" y="205"/>
                      </a:lnTo>
                      <a:lnTo>
                        <a:pt x="1049" y="223"/>
                      </a:lnTo>
                      <a:lnTo>
                        <a:pt x="1026" y="205"/>
                      </a:lnTo>
                      <a:lnTo>
                        <a:pt x="998" y="217"/>
                      </a:lnTo>
                      <a:lnTo>
                        <a:pt x="992" y="240"/>
                      </a:lnTo>
                      <a:lnTo>
                        <a:pt x="968" y="245"/>
                      </a:lnTo>
                      <a:lnTo>
                        <a:pt x="952" y="223"/>
                      </a:lnTo>
                      <a:lnTo>
                        <a:pt x="918" y="228"/>
                      </a:lnTo>
                      <a:lnTo>
                        <a:pt x="884" y="240"/>
                      </a:lnTo>
                      <a:lnTo>
                        <a:pt x="884" y="274"/>
                      </a:lnTo>
                      <a:lnTo>
                        <a:pt x="905" y="280"/>
                      </a:lnTo>
                      <a:lnTo>
                        <a:pt x="905" y="290"/>
                      </a:lnTo>
                      <a:lnTo>
                        <a:pt x="905" y="311"/>
                      </a:lnTo>
                      <a:lnTo>
                        <a:pt x="888" y="305"/>
                      </a:lnTo>
                      <a:lnTo>
                        <a:pt x="868" y="317"/>
                      </a:lnTo>
                      <a:lnTo>
                        <a:pt x="874" y="339"/>
                      </a:lnTo>
                      <a:lnTo>
                        <a:pt x="894" y="357"/>
                      </a:lnTo>
                      <a:lnTo>
                        <a:pt x="894" y="385"/>
                      </a:lnTo>
                      <a:lnTo>
                        <a:pt x="874" y="374"/>
                      </a:lnTo>
                      <a:lnTo>
                        <a:pt x="857" y="379"/>
                      </a:lnTo>
                      <a:lnTo>
                        <a:pt x="857" y="402"/>
                      </a:lnTo>
                      <a:lnTo>
                        <a:pt x="830" y="402"/>
                      </a:lnTo>
                      <a:lnTo>
                        <a:pt x="807" y="402"/>
                      </a:lnTo>
                      <a:lnTo>
                        <a:pt x="800" y="419"/>
                      </a:lnTo>
                      <a:lnTo>
                        <a:pt x="794" y="431"/>
                      </a:lnTo>
                      <a:lnTo>
                        <a:pt x="777" y="436"/>
                      </a:lnTo>
                      <a:lnTo>
                        <a:pt x="771" y="448"/>
                      </a:lnTo>
                      <a:lnTo>
                        <a:pt x="777" y="465"/>
                      </a:lnTo>
                      <a:lnTo>
                        <a:pt x="743" y="476"/>
                      </a:lnTo>
                      <a:lnTo>
                        <a:pt x="767" y="499"/>
                      </a:lnTo>
                      <a:lnTo>
                        <a:pt x="771" y="512"/>
                      </a:lnTo>
                      <a:lnTo>
                        <a:pt x="750" y="528"/>
                      </a:lnTo>
                      <a:lnTo>
                        <a:pt x="709" y="556"/>
                      </a:lnTo>
                      <a:lnTo>
                        <a:pt x="680" y="579"/>
                      </a:lnTo>
                      <a:lnTo>
                        <a:pt x="663" y="613"/>
                      </a:lnTo>
                      <a:lnTo>
                        <a:pt x="634" y="636"/>
                      </a:lnTo>
                      <a:lnTo>
                        <a:pt x="634" y="653"/>
                      </a:lnTo>
                      <a:lnTo>
                        <a:pt x="640" y="670"/>
                      </a:lnTo>
                      <a:lnTo>
                        <a:pt x="617" y="689"/>
                      </a:lnTo>
                      <a:lnTo>
                        <a:pt x="623" y="710"/>
                      </a:lnTo>
                      <a:lnTo>
                        <a:pt x="600" y="750"/>
                      </a:lnTo>
                      <a:lnTo>
                        <a:pt x="583" y="757"/>
                      </a:lnTo>
                      <a:lnTo>
                        <a:pt x="583" y="786"/>
                      </a:lnTo>
                      <a:lnTo>
                        <a:pt x="595" y="803"/>
                      </a:lnTo>
                      <a:lnTo>
                        <a:pt x="577" y="820"/>
                      </a:lnTo>
                      <a:lnTo>
                        <a:pt x="566" y="807"/>
                      </a:lnTo>
                      <a:lnTo>
                        <a:pt x="543" y="820"/>
                      </a:lnTo>
                      <a:lnTo>
                        <a:pt x="549" y="854"/>
                      </a:lnTo>
                      <a:lnTo>
                        <a:pt x="526" y="864"/>
                      </a:lnTo>
                      <a:lnTo>
                        <a:pt x="492" y="871"/>
                      </a:lnTo>
                      <a:lnTo>
                        <a:pt x="469" y="900"/>
                      </a:lnTo>
                      <a:lnTo>
                        <a:pt x="463" y="928"/>
                      </a:lnTo>
                      <a:lnTo>
                        <a:pt x="440" y="951"/>
                      </a:lnTo>
                      <a:lnTo>
                        <a:pt x="440" y="968"/>
                      </a:lnTo>
                      <a:lnTo>
                        <a:pt x="469" y="945"/>
                      </a:lnTo>
                      <a:lnTo>
                        <a:pt x="503" y="921"/>
                      </a:lnTo>
                      <a:lnTo>
                        <a:pt x="515" y="928"/>
                      </a:lnTo>
                      <a:lnTo>
                        <a:pt x="503" y="961"/>
                      </a:lnTo>
                      <a:lnTo>
                        <a:pt x="475" y="980"/>
                      </a:lnTo>
                      <a:lnTo>
                        <a:pt x="446" y="974"/>
                      </a:lnTo>
                      <a:lnTo>
                        <a:pt x="452" y="997"/>
                      </a:lnTo>
                      <a:lnTo>
                        <a:pt x="412" y="1014"/>
                      </a:lnTo>
                      <a:lnTo>
                        <a:pt x="406" y="980"/>
                      </a:lnTo>
                      <a:lnTo>
                        <a:pt x="389" y="968"/>
                      </a:lnTo>
                      <a:lnTo>
                        <a:pt x="366" y="1002"/>
                      </a:lnTo>
                      <a:lnTo>
                        <a:pt x="343" y="1002"/>
                      </a:lnTo>
                      <a:lnTo>
                        <a:pt x="318" y="1008"/>
                      </a:lnTo>
                      <a:lnTo>
                        <a:pt x="315" y="1037"/>
                      </a:lnTo>
                      <a:lnTo>
                        <a:pt x="303" y="1042"/>
                      </a:lnTo>
                      <a:lnTo>
                        <a:pt x="303" y="1057"/>
                      </a:lnTo>
                      <a:lnTo>
                        <a:pt x="289" y="1051"/>
                      </a:lnTo>
                      <a:lnTo>
                        <a:pt x="269" y="1039"/>
                      </a:lnTo>
                      <a:lnTo>
                        <a:pt x="238" y="1042"/>
                      </a:lnTo>
                      <a:lnTo>
                        <a:pt x="238" y="1059"/>
                      </a:lnTo>
                      <a:lnTo>
                        <a:pt x="241" y="1074"/>
                      </a:lnTo>
                      <a:lnTo>
                        <a:pt x="229" y="1079"/>
                      </a:lnTo>
                      <a:lnTo>
                        <a:pt x="201" y="1065"/>
                      </a:lnTo>
                      <a:lnTo>
                        <a:pt x="175" y="1085"/>
                      </a:lnTo>
                      <a:lnTo>
                        <a:pt x="181" y="1102"/>
                      </a:lnTo>
                      <a:lnTo>
                        <a:pt x="178" y="1114"/>
                      </a:lnTo>
                      <a:lnTo>
                        <a:pt x="151" y="1102"/>
                      </a:lnTo>
                      <a:lnTo>
                        <a:pt x="144" y="1117"/>
                      </a:lnTo>
                      <a:lnTo>
                        <a:pt x="135" y="1128"/>
                      </a:lnTo>
                      <a:lnTo>
                        <a:pt x="104" y="1122"/>
                      </a:lnTo>
                      <a:lnTo>
                        <a:pt x="87" y="1125"/>
                      </a:lnTo>
                      <a:lnTo>
                        <a:pt x="84" y="1148"/>
                      </a:lnTo>
                      <a:lnTo>
                        <a:pt x="71" y="1154"/>
                      </a:lnTo>
                      <a:lnTo>
                        <a:pt x="54" y="1179"/>
                      </a:lnTo>
                      <a:lnTo>
                        <a:pt x="57" y="1211"/>
                      </a:lnTo>
                      <a:lnTo>
                        <a:pt x="51" y="1256"/>
                      </a:lnTo>
                      <a:lnTo>
                        <a:pt x="44" y="1302"/>
                      </a:lnTo>
                      <a:lnTo>
                        <a:pt x="37" y="1345"/>
                      </a:lnTo>
                      <a:lnTo>
                        <a:pt x="31" y="1367"/>
                      </a:lnTo>
                      <a:lnTo>
                        <a:pt x="47" y="1387"/>
                      </a:lnTo>
                      <a:lnTo>
                        <a:pt x="71" y="1370"/>
                      </a:lnTo>
                      <a:lnTo>
                        <a:pt x="88" y="1379"/>
                      </a:lnTo>
                      <a:lnTo>
                        <a:pt x="88" y="1396"/>
                      </a:lnTo>
                      <a:lnTo>
                        <a:pt x="64" y="1410"/>
                      </a:lnTo>
                      <a:lnTo>
                        <a:pt x="61" y="1439"/>
                      </a:lnTo>
                      <a:lnTo>
                        <a:pt x="54" y="1453"/>
                      </a:lnTo>
                      <a:lnTo>
                        <a:pt x="30" y="1450"/>
                      </a:lnTo>
                      <a:lnTo>
                        <a:pt x="20" y="1484"/>
                      </a:lnTo>
                      <a:lnTo>
                        <a:pt x="31" y="1493"/>
                      </a:lnTo>
                      <a:lnTo>
                        <a:pt x="54" y="1487"/>
                      </a:lnTo>
                      <a:lnTo>
                        <a:pt x="67" y="1502"/>
                      </a:lnTo>
                      <a:lnTo>
                        <a:pt x="68" y="1510"/>
                      </a:lnTo>
                      <a:lnTo>
                        <a:pt x="50" y="1522"/>
                      </a:lnTo>
                      <a:lnTo>
                        <a:pt x="51" y="1542"/>
                      </a:lnTo>
                      <a:lnTo>
                        <a:pt x="30" y="1547"/>
                      </a:lnTo>
                      <a:lnTo>
                        <a:pt x="14" y="1536"/>
                      </a:lnTo>
                      <a:lnTo>
                        <a:pt x="17" y="1564"/>
                      </a:lnTo>
                      <a:lnTo>
                        <a:pt x="14" y="1584"/>
                      </a:lnTo>
                      <a:lnTo>
                        <a:pt x="0" y="1584"/>
                      </a:lnTo>
                      <a:lnTo>
                        <a:pt x="34" y="1619"/>
                      </a:lnTo>
                      <a:lnTo>
                        <a:pt x="51" y="1640"/>
                      </a:lnTo>
                      <a:lnTo>
                        <a:pt x="61" y="1667"/>
                      </a:lnTo>
                      <a:lnTo>
                        <a:pt x="94" y="1687"/>
                      </a:lnTo>
                      <a:lnTo>
                        <a:pt x="131" y="1707"/>
                      </a:lnTo>
                      <a:lnTo>
                        <a:pt x="167" y="1707"/>
                      </a:lnTo>
                      <a:lnTo>
                        <a:pt x="218" y="1673"/>
                      </a:lnTo>
                      <a:lnTo>
                        <a:pt x="269" y="1636"/>
                      </a:lnTo>
                      <a:lnTo>
                        <a:pt x="315" y="1573"/>
                      </a:lnTo>
                      <a:lnTo>
                        <a:pt x="323" y="1567"/>
                      </a:lnTo>
                      <a:lnTo>
                        <a:pt x="335" y="1587"/>
                      </a:lnTo>
                      <a:lnTo>
                        <a:pt x="358" y="1573"/>
                      </a:lnTo>
                      <a:lnTo>
                        <a:pt x="366" y="1550"/>
                      </a:lnTo>
                      <a:lnTo>
                        <a:pt x="369" y="1522"/>
                      </a:lnTo>
                      <a:lnTo>
                        <a:pt x="392" y="1487"/>
                      </a:lnTo>
                      <a:lnTo>
                        <a:pt x="383" y="1527"/>
                      </a:lnTo>
                      <a:lnTo>
                        <a:pt x="395" y="1533"/>
                      </a:lnTo>
                      <a:lnTo>
                        <a:pt x="389" y="1550"/>
                      </a:lnTo>
                      <a:lnTo>
                        <a:pt x="395" y="1581"/>
                      </a:lnTo>
                      <a:lnTo>
                        <a:pt x="406" y="1607"/>
                      </a:lnTo>
                      <a:lnTo>
                        <a:pt x="420" y="1599"/>
                      </a:lnTo>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nvGrpSpPr>
              <p:cNvPr id="93257" name="Group 15"/>
              <p:cNvGrpSpPr>
                <a:grpSpLocks noChangeAspect="1"/>
              </p:cNvGrpSpPr>
              <p:nvPr/>
            </p:nvGrpSpPr>
            <p:grpSpPr bwMode="auto">
              <a:xfrm>
                <a:off x="1768" y="1306"/>
                <a:ext cx="493" cy="488"/>
                <a:chOff x="1768" y="1306"/>
                <a:chExt cx="493" cy="488"/>
              </a:xfrm>
            </p:grpSpPr>
            <p:sp>
              <p:nvSpPr>
                <p:cNvPr id="93258" name="Freeform 16"/>
                <p:cNvSpPr>
                  <a:spLocks noChangeAspect="1"/>
                </p:cNvSpPr>
                <p:nvPr/>
              </p:nvSpPr>
              <p:spPr bwMode="auto">
                <a:xfrm>
                  <a:off x="2001" y="1455"/>
                  <a:ext cx="24" cy="30"/>
                </a:xfrm>
                <a:custGeom>
                  <a:avLst/>
                  <a:gdLst>
                    <a:gd name="T0" fmla="*/ 2 w 46"/>
                    <a:gd name="T1" fmla="*/ 1 h 60"/>
                    <a:gd name="T2" fmla="*/ 2 w 46"/>
                    <a:gd name="T3" fmla="*/ 1 h 60"/>
                    <a:gd name="T4" fmla="*/ 2 w 46"/>
                    <a:gd name="T5" fmla="*/ 2 h 60"/>
                    <a:gd name="T6" fmla="*/ 1 w 46"/>
                    <a:gd name="T7" fmla="*/ 2 h 60"/>
                    <a:gd name="T8" fmla="*/ 0 w 46"/>
                    <a:gd name="T9" fmla="*/ 2 h 60"/>
                    <a:gd name="T10" fmla="*/ 0 w 46"/>
                    <a:gd name="T11" fmla="*/ 1 h 60"/>
                    <a:gd name="T12" fmla="*/ 1 w 46"/>
                    <a:gd name="T13" fmla="*/ 0 h 60"/>
                    <a:gd name="T14" fmla="*/ 2 w 46"/>
                    <a:gd name="T15" fmla="*/ 1 h 60"/>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0"/>
                    <a:gd name="T26" fmla="*/ 46 w 4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0">
                      <a:moveTo>
                        <a:pt x="46" y="10"/>
                      </a:moveTo>
                      <a:lnTo>
                        <a:pt x="42" y="23"/>
                      </a:lnTo>
                      <a:lnTo>
                        <a:pt x="46" y="51"/>
                      </a:lnTo>
                      <a:lnTo>
                        <a:pt x="14" y="60"/>
                      </a:lnTo>
                      <a:lnTo>
                        <a:pt x="0" y="47"/>
                      </a:lnTo>
                      <a:lnTo>
                        <a:pt x="0" y="23"/>
                      </a:lnTo>
                      <a:lnTo>
                        <a:pt x="9" y="0"/>
                      </a:lnTo>
                      <a:lnTo>
                        <a:pt x="46" y="1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59" name="Freeform 17"/>
                <p:cNvSpPr>
                  <a:spLocks noChangeAspect="1"/>
                </p:cNvSpPr>
                <p:nvPr/>
              </p:nvSpPr>
              <p:spPr bwMode="auto">
                <a:xfrm>
                  <a:off x="1964" y="1475"/>
                  <a:ext cx="21" cy="17"/>
                </a:xfrm>
                <a:custGeom>
                  <a:avLst/>
                  <a:gdLst>
                    <a:gd name="T0" fmla="*/ 1 w 42"/>
                    <a:gd name="T1" fmla="*/ 0 h 32"/>
                    <a:gd name="T2" fmla="*/ 1 w 42"/>
                    <a:gd name="T3" fmla="*/ 1 h 32"/>
                    <a:gd name="T4" fmla="*/ 1 w 42"/>
                    <a:gd name="T5" fmla="*/ 2 h 32"/>
                    <a:gd name="T6" fmla="*/ 0 w 42"/>
                    <a:gd name="T7" fmla="*/ 1 h 32"/>
                    <a:gd name="T8" fmla="*/ 1 w 42"/>
                    <a:gd name="T9" fmla="*/ 0 h 32"/>
                    <a:gd name="T10" fmla="*/ 0 60000 65536"/>
                    <a:gd name="T11" fmla="*/ 0 60000 65536"/>
                    <a:gd name="T12" fmla="*/ 0 60000 65536"/>
                    <a:gd name="T13" fmla="*/ 0 60000 65536"/>
                    <a:gd name="T14" fmla="*/ 0 60000 65536"/>
                    <a:gd name="T15" fmla="*/ 0 w 42"/>
                    <a:gd name="T16" fmla="*/ 0 h 32"/>
                    <a:gd name="T17" fmla="*/ 42 w 42"/>
                    <a:gd name="T18" fmla="*/ 32 h 32"/>
                  </a:gdLst>
                  <a:ahLst/>
                  <a:cxnLst>
                    <a:cxn ang="T10">
                      <a:pos x="T0" y="T1"/>
                    </a:cxn>
                    <a:cxn ang="T11">
                      <a:pos x="T2" y="T3"/>
                    </a:cxn>
                    <a:cxn ang="T12">
                      <a:pos x="T4" y="T5"/>
                    </a:cxn>
                    <a:cxn ang="T13">
                      <a:pos x="T6" y="T7"/>
                    </a:cxn>
                    <a:cxn ang="T14">
                      <a:pos x="T8" y="T9"/>
                    </a:cxn>
                  </a:cxnLst>
                  <a:rect l="T15" t="T16" r="T17" b="T18"/>
                  <a:pathLst>
                    <a:path w="42" h="32">
                      <a:moveTo>
                        <a:pt x="37" y="0"/>
                      </a:moveTo>
                      <a:lnTo>
                        <a:pt x="42" y="23"/>
                      </a:lnTo>
                      <a:lnTo>
                        <a:pt x="9" y="32"/>
                      </a:lnTo>
                      <a:lnTo>
                        <a:pt x="0" y="9"/>
                      </a:lnTo>
                      <a:lnTo>
                        <a:pt x="37"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0" name="Freeform 18"/>
                <p:cNvSpPr>
                  <a:spLocks noChangeAspect="1"/>
                </p:cNvSpPr>
                <p:nvPr/>
              </p:nvSpPr>
              <p:spPr bwMode="auto">
                <a:xfrm>
                  <a:off x="1971" y="1442"/>
                  <a:ext cx="26" cy="20"/>
                </a:xfrm>
                <a:custGeom>
                  <a:avLst/>
                  <a:gdLst>
                    <a:gd name="T0" fmla="*/ 0 w 51"/>
                    <a:gd name="T1" fmla="*/ 1 h 38"/>
                    <a:gd name="T2" fmla="*/ 2 w 51"/>
                    <a:gd name="T3" fmla="*/ 2 h 38"/>
                    <a:gd name="T4" fmla="*/ 2 w 51"/>
                    <a:gd name="T5" fmla="*/ 1 h 38"/>
                    <a:gd name="T6" fmla="*/ 1 w 51"/>
                    <a:gd name="T7" fmla="*/ 0 h 38"/>
                    <a:gd name="T8" fmla="*/ 1 w 51"/>
                    <a:gd name="T9" fmla="*/ 1 h 38"/>
                    <a:gd name="T10" fmla="*/ 0 w 51"/>
                    <a:gd name="T11" fmla="*/ 1 h 38"/>
                    <a:gd name="T12" fmla="*/ 0 w 51"/>
                    <a:gd name="T13" fmla="*/ 1 h 38"/>
                    <a:gd name="T14" fmla="*/ 0 60000 65536"/>
                    <a:gd name="T15" fmla="*/ 0 60000 65536"/>
                    <a:gd name="T16" fmla="*/ 0 60000 65536"/>
                    <a:gd name="T17" fmla="*/ 0 60000 65536"/>
                    <a:gd name="T18" fmla="*/ 0 60000 65536"/>
                    <a:gd name="T19" fmla="*/ 0 60000 65536"/>
                    <a:gd name="T20" fmla="*/ 0 60000 65536"/>
                    <a:gd name="T21" fmla="*/ 0 w 51"/>
                    <a:gd name="T22" fmla="*/ 0 h 38"/>
                    <a:gd name="T23" fmla="*/ 51 w 5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8">
                      <a:moveTo>
                        <a:pt x="0" y="24"/>
                      </a:moveTo>
                      <a:lnTo>
                        <a:pt x="37" y="38"/>
                      </a:lnTo>
                      <a:lnTo>
                        <a:pt x="51" y="9"/>
                      </a:lnTo>
                      <a:lnTo>
                        <a:pt x="28" y="0"/>
                      </a:lnTo>
                      <a:lnTo>
                        <a:pt x="14" y="9"/>
                      </a:lnTo>
                      <a:lnTo>
                        <a:pt x="0" y="17"/>
                      </a:lnTo>
                      <a:lnTo>
                        <a:pt x="0" y="2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1" name="Freeform 19"/>
                <p:cNvSpPr>
                  <a:spLocks noChangeAspect="1"/>
                </p:cNvSpPr>
                <p:nvPr/>
              </p:nvSpPr>
              <p:spPr bwMode="auto">
                <a:xfrm>
                  <a:off x="2001" y="1425"/>
                  <a:ext cx="19" cy="12"/>
                </a:xfrm>
                <a:custGeom>
                  <a:avLst/>
                  <a:gdLst>
                    <a:gd name="T0" fmla="*/ 0 w 37"/>
                    <a:gd name="T1" fmla="*/ 0 h 25"/>
                    <a:gd name="T2" fmla="*/ 1 w 37"/>
                    <a:gd name="T3" fmla="*/ 0 h 25"/>
                    <a:gd name="T4" fmla="*/ 2 w 37"/>
                    <a:gd name="T5" fmla="*/ 0 h 25"/>
                    <a:gd name="T6" fmla="*/ 0 w 37"/>
                    <a:gd name="T7" fmla="*/ 0 h 25"/>
                    <a:gd name="T8" fmla="*/ 0 60000 65536"/>
                    <a:gd name="T9" fmla="*/ 0 60000 65536"/>
                    <a:gd name="T10" fmla="*/ 0 60000 65536"/>
                    <a:gd name="T11" fmla="*/ 0 60000 65536"/>
                    <a:gd name="T12" fmla="*/ 0 w 37"/>
                    <a:gd name="T13" fmla="*/ 0 h 25"/>
                    <a:gd name="T14" fmla="*/ 37 w 37"/>
                    <a:gd name="T15" fmla="*/ 25 h 25"/>
                  </a:gdLst>
                  <a:ahLst/>
                  <a:cxnLst>
                    <a:cxn ang="T8">
                      <a:pos x="T0" y="T1"/>
                    </a:cxn>
                    <a:cxn ang="T9">
                      <a:pos x="T2" y="T3"/>
                    </a:cxn>
                    <a:cxn ang="T10">
                      <a:pos x="T4" y="T5"/>
                    </a:cxn>
                    <a:cxn ang="T11">
                      <a:pos x="T6" y="T7"/>
                    </a:cxn>
                  </a:cxnLst>
                  <a:rect l="T12" t="T13" r="T14" b="T15"/>
                  <a:pathLst>
                    <a:path w="37" h="25">
                      <a:moveTo>
                        <a:pt x="0" y="25"/>
                      </a:moveTo>
                      <a:lnTo>
                        <a:pt x="28" y="0"/>
                      </a:lnTo>
                      <a:lnTo>
                        <a:pt x="37" y="9"/>
                      </a:lnTo>
                      <a:lnTo>
                        <a:pt x="0" y="25"/>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2" name="Freeform 20"/>
                <p:cNvSpPr>
                  <a:spLocks noChangeAspect="1"/>
                </p:cNvSpPr>
                <p:nvPr/>
              </p:nvSpPr>
              <p:spPr bwMode="auto">
                <a:xfrm>
                  <a:off x="1934" y="1482"/>
                  <a:ext cx="14" cy="14"/>
                </a:xfrm>
                <a:custGeom>
                  <a:avLst/>
                  <a:gdLst>
                    <a:gd name="T0" fmla="*/ 1 w 28"/>
                    <a:gd name="T1" fmla="*/ 0 h 28"/>
                    <a:gd name="T2" fmla="*/ 1 w 28"/>
                    <a:gd name="T3" fmla="*/ 1 h 28"/>
                    <a:gd name="T4" fmla="*/ 0 w 28"/>
                    <a:gd name="T5" fmla="*/ 1 h 28"/>
                    <a:gd name="T6" fmla="*/ 1 w 28"/>
                    <a:gd name="T7" fmla="*/ 0 h 28"/>
                    <a:gd name="T8" fmla="*/ 0 60000 65536"/>
                    <a:gd name="T9" fmla="*/ 0 60000 65536"/>
                    <a:gd name="T10" fmla="*/ 0 60000 65536"/>
                    <a:gd name="T11" fmla="*/ 0 60000 65536"/>
                    <a:gd name="T12" fmla="*/ 0 w 28"/>
                    <a:gd name="T13" fmla="*/ 0 h 28"/>
                    <a:gd name="T14" fmla="*/ 28 w 28"/>
                    <a:gd name="T15" fmla="*/ 28 h 28"/>
                  </a:gdLst>
                  <a:ahLst/>
                  <a:cxnLst>
                    <a:cxn ang="T8">
                      <a:pos x="T0" y="T1"/>
                    </a:cxn>
                    <a:cxn ang="T9">
                      <a:pos x="T2" y="T3"/>
                    </a:cxn>
                    <a:cxn ang="T10">
                      <a:pos x="T4" y="T5"/>
                    </a:cxn>
                    <a:cxn ang="T11">
                      <a:pos x="T6" y="T7"/>
                    </a:cxn>
                  </a:cxnLst>
                  <a:rect l="T12" t="T13" r="T14" b="T15"/>
                  <a:pathLst>
                    <a:path w="28" h="28">
                      <a:moveTo>
                        <a:pt x="23" y="0"/>
                      </a:moveTo>
                      <a:lnTo>
                        <a:pt x="28" y="23"/>
                      </a:lnTo>
                      <a:lnTo>
                        <a:pt x="0" y="28"/>
                      </a:lnTo>
                      <a:lnTo>
                        <a:pt x="2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3" name="Freeform 21"/>
                <p:cNvSpPr>
                  <a:spLocks noChangeAspect="1"/>
                </p:cNvSpPr>
                <p:nvPr/>
              </p:nvSpPr>
              <p:spPr bwMode="auto">
                <a:xfrm>
                  <a:off x="2081" y="1387"/>
                  <a:ext cx="25" cy="21"/>
                </a:xfrm>
                <a:custGeom>
                  <a:avLst/>
                  <a:gdLst>
                    <a:gd name="T0" fmla="*/ 0 w 51"/>
                    <a:gd name="T1" fmla="*/ 0 h 41"/>
                    <a:gd name="T2" fmla="*/ 0 w 51"/>
                    <a:gd name="T3" fmla="*/ 1 h 41"/>
                    <a:gd name="T4" fmla="*/ 1 w 51"/>
                    <a:gd name="T5" fmla="*/ 2 h 41"/>
                    <a:gd name="T6" fmla="*/ 1 w 51"/>
                    <a:gd name="T7" fmla="*/ 1 h 41"/>
                    <a:gd name="T8" fmla="*/ 0 w 51"/>
                    <a:gd name="T9" fmla="*/ 0 h 41"/>
                    <a:gd name="T10" fmla="*/ 0 60000 65536"/>
                    <a:gd name="T11" fmla="*/ 0 60000 65536"/>
                    <a:gd name="T12" fmla="*/ 0 60000 65536"/>
                    <a:gd name="T13" fmla="*/ 0 60000 65536"/>
                    <a:gd name="T14" fmla="*/ 0 60000 65536"/>
                    <a:gd name="T15" fmla="*/ 0 w 51"/>
                    <a:gd name="T16" fmla="*/ 0 h 41"/>
                    <a:gd name="T17" fmla="*/ 51 w 51"/>
                    <a:gd name="T18" fmla="*/ 41 h 41"/>
                  </a:gdLst>
                  <a:ahLst/>
                  <a:cxnLst>
                    <a:cxn ang="T10">
                      <a:pos x="T0" y="T1"/>
                    </a:cxn>
                    <a:cxn ang="T11">
                      <a:pos x="T2" y="T3"/>
                    </a:cxn>
                    <a:cxn ang="T12">
                      <a:pos x="T4" y="T5"/>
                    </a:cxn>
                    <a:cxn ang="T13">
                      <a:pos x="T6" y="T7"/>
                    </a:cxn>
                    <a:cxn ang="T14">
                      <a:pos x="T8" y="T9"/>
                    </a:cxn>
                  </a:cxnLst>
                  <a:rect l="T15" t="T16" r="T17" b="T18"/>
                  <a:pathLst>
                    <a:path w="51" h="41">
                      <a:moveTo>
                        <a:pt x="23" y="0"/>
                      </a:moveTo>
                      <a:lnTo>
                        <a:pt x="0" y="18"/>
                      </a:lnTo>
                      <a:lnTo>
                        <a:pt x="32" y="41"/>
                      </a:lnTo>
                      <a:lnTo>
                        <a:pt x="51" y="18"/>
                      </a:lnTo>
                      <a:lnTo>
                        <a:pt x="2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4" name="Freeform 22"/>
                <p:cNvSpPr>
                  <a:spLocks noChangeAspect="1"/>
                </p:cNvSpPr>
                <p:nvPr/>
              </p:nvSpPr>
              <p:spPr bwMode="auto">
                <a:xfrm>
                  <a:off x="2104" y="1368"/>
                  <a:ext cx="25" cy="21"/>
                </a:xfrm>
                <a:custGeom>
                  <a:avLst/>
                  <a:gdLst>
                    <a:gd name="T0" fmla="*/ 0 w 51"/>
                    <a:gd name="T1" fmla="*/ 1 h 41"/>
                    <a:gd name="T2" fmla="*/ 0 w 51"/>
                    <a:gd name="T3" fmla="*/ 2 h 41"/>
                    <a:gd name="T4" fmla="*/ 1 w 51"/>
                    <a:gd name="T5" fmla="*/ 1 h 41"/>
                    <a:gd name="T6" fmla="*/ 0 w 51"/>
                    <a:gd name="T7" fmla="*/ 0 h 41"/>
                    <a:gd name="T8" fmla="*/ 0 w 51"/>
                    <a:gd name="T9" fmla="*/ 1 h 41"/>
                    <a:gd name="T10" fmla="*/ 0 60000 65536"/>
                    <a:gd name="T11" fmla="*/ 0 60000 65536"/>
                    <a:gd name="T12" fmla="*/ 0 60000 65536"/>
                    <a:gd name="T13" fmla="*/ 0 60000 65536"/>
                    <a:gd name="T14" fmla="*/ 0 60000 65536"/>
                    <a:gd name="T15" fmla="*/ 0 w 51"/>
                    <a:gd name="T16" fmla="*/ 0 h 41"/>
                    <a:gd name="T17" fmla="*/ 51 w 51"/>
                    <a:gd name="T18" fmla="*/ 41 h 41"/>
                  </a:gdLst>
                  <a:ahLst/>
                  <a:cxnLst>
                    <a:cxn ang="T10">
                      <a:pos x="T0" y="T1"/>
                    </a:cxn>
                    <a:cxn ang="T11">
                      <a:pos x="T2" y="T3"/>
                    </a:cxn>
                    <a:cxn ang="T12">
                      <a:pos x="T4" y="T5"/>
                    </a:cxn>
                    <a:cxn ang="T13">
                      <a:pos x="T6" y="T7"/>
                    </a:cxn>
                    <a:cxn ang="T14">
                      <a:pos x="T8" y="T9"/>
                    </a:cxn>
                  </a:cxnLst>
                  <a:rect l="T15" t="T16" r="T17" b="T18"/>
                  <a:pathLst>
                    <a:path w="51" h="41">
                      <a:moveTo>
                        <a:pt x="0" y="14"/>
                      </a:moveTo>
                      <a:lnTo>
                        <a:pt x="23" y="41"/>
                      </a:lnTo>
                      <a:lnTo>
                        <a:pt x="51" y="23"/>
                      </a:lnTo>
                      <a:lnTo>
                        <a:pt x="28" y="0"/>
                      </a:lnTo>
                      <a:lnTo>
                        <a:pt x="0" y="1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5" name="Freeform 23"/>
                <p:cNvSpPr>
                  <a:spLocks noChangeAspect="1"/>
                </p:cNvSpPr>
                <p:nvPr/>
              </p:nvSpPr>
              <p:spPr bwMode="auto">
                <a:xfrm>
                  <a:off x="2171" y="1329"/>
                  <a:ext cx="37" cy="26"/>
                </a:xfrm>
                <a:custGeom>
                  <a:avLst/>
                  <a:gdLst>
                    <a:gd name="T0" fmla="*/ 1 w 74"/>
                    <a:gd name="T1" fmla="*/ 1 h 51"/>
                    <a:gd name="T2" fmla="*/ 1 w 74"/>
                    <a:gd name="T3" fmla="*/ 1 h 51"/>
                    <a:gd name="T4" fmla="*/ 2 w 74"/>
                    <a:gd name="T5" fmla="*/ 0 h 51"/>
                    <a:gd name="T6" fmla="*/ 1 w 74"/>
                    <a:gd name="T7" fmla="*/ 2 h 51"/>
                    <a:gd name="T8" fmla="*/ 1 w 74"/>
                    <a:gd name="T9" fmla="*/ 2 h 51"/>
                    <a:gd name="T10" fmla="*/ 0 w 74"/>
                    <a:gd name="T11" fmla="*/ 1 h 51"/>
                    <a:gd name="T12" fmla="*/ 1 w 74"/>
                    <a:gd name="T13" fmla="*/ 1 h 51"/>
                    <a:gd name="T14" fmla="*/ 0 60000 65536"/>
                    <a:gd name="T15" fmla="*/ 0 60000 65536"/>
                    <a:gd name="T16" fmla="*/ 0 60000 65536"/>
                    <a:gd name="T17" fmla="*/ 0 60000 65536"/>
                    <a:gd name="T18" fmla="*/ 0 60000 65536"/>
                    <a:gd name="T19" fmla="*/ 0 60000 65536"/>
                    <a:gd name="T20" fmla="*/ 0 60000 65536"/>
                    <a:gd name="T21" fmla="*/ 0 w 74"/>
                    <a:gd name="T22" fmla="*/ 0 h 51"/>
                    <a:gd name="T23" fmla="*/ 74 w 7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1">
                      <a:moveTo>
                        <a:pt x="32" y="14"/>
                      </a:moveTo>
                      <a:lnTo>
                        <a:pt x="46" y="23"/>
                      </a:lnTo>
                      <a:lnTo>
                        <a:pt x="74" y="0"/>
                      </a:lnTo>
                      <a:lnTo>
                        <a:pt x="60" y="46"/>
                      </a:lnTo>
                      <a:lnTo>
                        <a:pt x="32" y="51"/>
                      </a:lnTo>
                      <a:lnTo>
                        <a:pt x="0" y="19"/>
                      </a:lnTo>
                      <a:lnTo>
                        <a:pt x="32" y="1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6" name="Freeform 24"/>
                <p:cNvSpPr>
                  <a:spLocks noChangeAspect="1"/>
                </p:cNvSpPr>
                <p:nvPr/>
              </p:nvSpPr>
              <p:spPr bwMode="auto">
                <a:xfrm>
                  <a:off x="2243" y="1306"/>
                  <a:ext cx="18" cy="14"/>
                </a:xfrm>
                <a:custGeom>
                  <a:avLst/>
                  <a:gdLst>
                    <a:gd name="T0" fmla="*/ 0 w 37"/>
                    <a:gd name="T1" fmla="*/ 0 h 28"/>
                    <a:gd name="T2" fmla="*/ 1 w 37"/>
                    <a:gd name="T3" fmla="*/ 1 h 28"/>
                    <a:gd name="T4" fmla="*/ 1 w 37"/>
                    <a:gd name="T5" fmla="*/ 1 h 28"/>
                    <a:gd name="T6" fmla="*/ 0 w 37"/>
                    <a:gd name="T7" fmla="*/ 1 h 28"/>
                    <a:gd name="T8" fmla="*/ 0 w 37"/>
                    <a:gd name="T9" fmla="*/ 0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19" y="0"/>
                      </a:moveTo>
                      <a:lnTo>
                        <a:pt x="33" y="9"/>
                      </a:lnTo>
                      <a:lnTo>
                        <a:pt x="37" y="28"/>
                      </a:lnTo>
                      <a:lnTo>
                        <a:pt x="0" y="28"/>
                      </a:lnTo>
                      <a:lnTo>
                        <a:pt x="19"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67" name="Freeform 25"/>
                <p:cNvSpPr>
                  <a:spLocks noChangeAspect="1"/>
                </p:cNvSpPr>
                <p:nvPr/>
              </p:nvSpPr>
              <p:spPr bwMode="auto">
                <a:xfrm>
                  <a:off x="1768" y="1778"/>
                  <a:ext cx="28" cy="16"/>
                </a:xfrm>
                <a:custGeom>
                  <a:avLst/>
                  <a:gdLst>
                    <a:gd name="T0" fmla="*/ 2 w 55"/>
                    <a:gd name="T1" fmla="*/ 1 h 32"/>
                    <a:gd name="T2" fmla="*/ 1 w 55"/>
                    <a:gd name="T3" fmla="*/ 0 h 32"/>
                    <a:gd name="T4" fmla="*/ 0 w 55"/>
                    <a:gd name="T5" fmla="*/ 1 h 32"/>
                    <a:gd name="T6" fmla="*/ 1 w 55"/>
                    <a:gd name="T7" fmla="*/ 1 h 32"/>
                    <a:gd name="T8" fmla="*/ 2 w 55"/>
                    <a:gd name="T9" fmla="*/ 1 h 32"/>
                    <a:gd name="T10" fmla="*/ 0 60000 65536"/>
                    <a:gd name="T11" fmla="*/ 0 60000 65536"/>
                    <a:gd name="T12" fmla="*/ 0 60000 65536"/>
                    <a:gd name="T13" fmla="*/ 0 60000 65536"/>
                    <a:gd name="T14" fmla="*/ 0 60000 65536"/>
                    <a:gd name="T15" fmla="*/ 0 w 55"/>
                    <a:gd name="T16" fmla="*/ 0 h 32"/>
                    <a:gd name="T17" fmla="*/ 55 w 55"/>
                    <a:gd name="T18" fmla="*/ 32 h 32"/>
                  </a:gdLst>
                  <a:ahLst/>
                  <a:cxnLst>
                    <a:cxn ang="T10">
                      <a:pos x="T0" y="T1"/>
                    </a:cxn>
                    <a:cxn ang="T11">
                      <a:pos x="T2" y="T3"/>
                    </a:cxn>
                    <a:cxn ang="T12">
                      <a:pos x="T4" y="T5"/>
                    </a:cxn>
                    <a:cxn ang="T13">
                      <a:pos x="T6" y="T7"/>
                    </a:cxn>
                    <a:cxn ang="T14">
                      <a:pos x="T8" y="T9"/>
                    </a:cxn>
                  </a:cxnLst>
                  <a:rect l="T15" t="T16" r="T17" b="T18"/>
                  <a:pathLst>
                    <a:path w="55" h="32">
                      <a:moveTo>
                        <a:pt x="55" y="18"/>
                      </a:moveTo>
                      <a:lnTo>
                        <a:pt x="14" y="0"/>
                      </a:lnTo>
                      <a:lnTo>
                        <a:pt x="0" y="13"/>
                      </a:lnTo>
                      <a:lnTo>
                        <a:pt x="4" y="32"/>
                      </a:lnTo>
                      <a:lnTo>
                        <a:pt x="55" y="18"/>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sp>
          <p:nvSpPr>
            <p:cNvPr id="93206" name="Freeform 26"/>
            <p:cNvSpPr>
              <a:spLocks noChangeAspect="1"/>
            </p:cNvSpPr>
            <p:nvPr/>
          </p:nvSpPr>
          <p:spPr bwMode="auto">
            <a:xfrm>
              <a:off x="5149" y="2408"/>
              <a:ext cx="841" cy="367"/>
            </a:xfrm>
            <a:custGeom>
              <a:avLst/>
              <a:gdLst>
                <a:gd name="T0" fmla="*/ 1653 w 543"/>
                <a:gd name="T1" fmla="*/ 101 h 240"/>
                <a:gd name="T2" fmla="*/ 1806 w 543"/>
                <a:gd name="T3" fmla="*/ 0 h 240"/>
                <a:gd name="T4" fmla="*/ 2003 w 543"/>
                <a:gd name="T5" fmla="*/ 0 h 240"/>
                <a:gd name="T6" fmla="*/ 2085 w 543"/>
                <a:gd name="T7" fmla="*/ 142 h 240"/>
                <a:gd name="T8" fmla="*/ 2263 w 543"/>
                <a:gd name="T9" fmla="*/ 28 h 240"/>
                <a:gd name="T10" fmla="*/ 2442 w 543"/>
                <a:gd name="T11" fmla="*/ 75 h 240"/>
                <a:gd name="T12" fmla="*/ 2715 w 543"/>
                <a:gd name="T13" fmla="*/ 332 h 240"/>
                <a:gd name="T14" fmla="*/ 3020 w 543"/>
                <a:gd name="T15" fmla="*/ 454 h 240"/>
                <a:gd name="T16" fmla="*/ 3133 w 543"/>
                <a:gd name="T17" fmla="*/ 474 h 240"/>
                <a:gd name="T18" fmla="*/ 3282 w 543"/>
                <a:gd name="T19" fmla="*/ 359 h 240"/>
                <a:gd name="T20" fmla="*/ 3431 w 543"/>
                <a:gd name="T21" fmla="*/ 310 h 240"/>
                <a:gd name="T22" fmla="*/ 3850 w 543"/>
                <a:gd name="T23" fmla="*/ 411 h 240"/>
                <a:gd name="T24" fmla="*/ 4394 w 543"/>
                <a:gd name="T25" fmla="*/ 526 h 240"/>
                <a:gd name="T26" fmla="*/ 4840 w 543"/>
                <a:gd name="T27" fmla="*/ 644 h 240"/>
                <a:gd name="T28" fmla="*/ 4690 w 543"/>
                <a:gd name="T29" fmla="*/ 809 h 240"/>
                <a:gd name="T30" fmla="*/ 4394 w 543"/>
                <a:gd name="T31" fmla="*/ 1087 h 240"/>
                <a:gd name="T32" fmla="*/ 4332 w 543"/>
                <a:gd name="T33" fmla="*/ 1170 h 240"/>
                <a:gd name="T34" fmla="*/ 4354 w 543"/>
                <a:gd name="T35" fmla="*/ 1364 h 240"/>
                <a:gd name="T36" fmla="*/ 4143 w 543"/>
                <a:gd name="T37" fmla="*/ 1364 h 240"/>
                <a:gd name="T38" fmla="*/ 3942 w 543"/>
                <a:gd name="T39" fmla="*/ 1219 h 240"/>
                <a:gd name="T40" fmla="*/ 3734 w 543"/>
                <a:gd name="T41" fmla="*/ 1170 h 240"/>
                <a:gd name="T42" fmla="*/ 3200 w 543"/>
                <a:gd name="T43" fmla="*/ 1285 h 240"/>
                <a:gd name="T44" fmla="*/ 3068 w 543"/>
                <a:gd name="T45" fmla="*/ 1405 h 240"/>
                <a:gd name="T46" fmla="*/ 2912 w 543"/>
                <a:gd name="T47" fmla="*/ 1590 h 240"/>
                <a:gd name="T48" fmla="*/ 2619 w 543"/>
                <a:gd name="T49" fmla="*/ 1755 h 240"/>
                <a:gd name="T50" fmla="*/ 2456 w 543"/>
                <a:gd name="T51" fmla="*/ 1755 h 240"/>
                <a:gd name="T52" fmla="*/ 2277 w 543"/>
                <a:gd name="T53" fmla="*/ 1613 h 240"/>
                <a:gd name="T54" fmla="*/ 2128 w 543"/>
                <a:gd name="T55" fmla="*/ 1613 h 240"/>
                <a:gd name="T56" fmla="*/ 1577 w 543"/>
                <a:gd name="T57" fmla="*/ 1852 h 240"/>
                <a:gd name="T58" fmla="*/ 1320 w 543"/>
                <a:gd name="T59" fmla="*/ 1980 h 240"/>
                <a:gd name="T60" fmla="*/ 1123 w 543"/>
                <a:gd name="T61" fmla="*/ 2006 h 240"/>
                <a:gd name="T62" fmla="*/ 683 w 543"/>
                <a:gd name="T63" fmla="*/ 1980 h 240"/>
                <a:gd name="T64" fmla="*/ 506 w 543"/>
                <a:gd name="T65" fmla="*/ 1980 h 240"/>
                <a:gd name="T66" fmla="*/ 375 w 543"/>
                <a:gd name="T67" fmla="*/ 1789 h 240"/>
                <a:gd name="T68" fmla="*/ 305 w 543"/>
                <a:gd name="T69" fmla="*/ 1736 h 240"/>
                <a:gd name="T70" fmla="*/ 149 w 543"/>
                <a:gd name="T71" fmla="*/ 1644 h 240"/>
                <a:gd name="T72" fmla="*/ 70 w 543"/>
                <a:gd name="T73" fmla="*/ 1561 h 240"/>
                <a:gd name="T74" fmla="*/ 0 w 543"/>
                <a:gd name="T75" fmla="*/ 1364 h 240"/>
                <a:gd name="T76" fmla="*/ 0 w 543"/>
                <a:gd name="T77" fmla="*/ 1144 h 240"/>
                <a:gd name="T78" fmla="*/ 465 w 543"/>
                <a:gd name="T79" fmla="*/ 968 h 240"/>
                <a:gd name="T80" fmla="*/ 988 w 543"/>
                <a:gd name="T81" fmla="*/ 968 h 240"/>
                <a:gd name="T82" fmla="*/ 1299 w 543"/>
                <a:gd name="T83" fmla="*/ 694 h 240"/>
                <a:gd name="T84" fmla="*/ 1346 w 543"/>
                <a:gd name="T85" fmla="*/ 235 h 240"/>
                <a:gd name="T86" fmla="*/ 1653 w 543"/>
                <a:gd name="T87" fmla="*/ 101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3"/>
                <a:gd name="T133" fmla="*/ 0 h 240"/>
                <a:gd name="T134" fmla="*/ 543 w 543"/>
                <a:gd name="T135" fmla="*/ 240 h 2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3" h="240">
                  <a:moveTo>
                    <a:pt x="185" y="12"/>
                  </a:moveTo>
                  <a:lnTo>
                    <a:pt x="203" y="0"/>
                  </a:lnTo>
                  <a:lnTo>
                    <a:pt x="225" y="0"/>
                  </a:lnTo>
                  <a:lnTo>
                    <a:pt x="234" y="17"/>
                  </a:lnTo>
                  <a:lnTo>
                    <a:pt x="254" y="3"/>
                  </a:lnTo>
                  <a:lnTo>
                    <a:pt x="274" y="9"/>
                  </a:lnTo>
                  <a:lnTo>
                    <a:pt x="305" y="40"/>
                  </a:lnTo>
                  <a:lnTo>
                    <a:pt x="339" y="54"/>
                  </a:lnTo>
                  <a:lnTo>
                    <a:pt x="351" y="57"/>
                  </a:lnTo>
                  <a:lnTo>
                    <a:pt x="368" y="43"/>
                  </a:lnTo>
                  <a:lnTo>
                    <a:pt x="385" y="37"/>
                  </a:lnTo>
                  <a:lnTo>
                    <a:pt x="432" y="49"/>
                  </a:lnTo>
                  <a:lnTo>
                    <a:pt x="493" y="63"/>
                  </a:lnTo>
                  <a:lnTo>
                    <a:pt x="543" y="77"/>
                  </a:lnTo>
                  <a:lnTo>
                    <a:pt x="526" y="97"/>
                  </a:lnTo>
                  <a:lnTo>
                    <a:pt x="493" y="130"/>
                  </a:lnTo>
                  <a:lnTo>
                    <a:pt x="486" y="140"/>
                  </a:lnTo>
                  <a:lnTo>
                    <a:pt x="489" y="163"/>
                  </a:lnTo>
                  <a:lnTo>
                    <a:pt x="465" y="163"/>
                  </a:lnTo>
                  <a:lnTo>
                    <a:pt x="442" y="146"/>
                  </a:lnTo>
                  <a:lnTo>
                    <a:pt x="419" y="140"/>
                  </a:lnTo>
                  <a:lnTo>
                    <a:pt x="359" y="154"/>
                  </a:lnTo>
                  <a:lnTo>
                    <a:pt x="344" y="168"/>
                  </a:lnTo>
                  <a:lnTo>
                    <a:pt x="327" y="190"/>
                  </a:lnTo>
                  <a:lnTo>
                    <a:pt x="294" y="210"/>
                  </a:lnTo>
                  <a:lnTo>
                    <a:pt x="276" y="210"/>
                  </a:lnTo>
                  <a:lnTo>
                    <a:pt x="256" y="193"/>
                  </a:lnTo>
                  <a:lnTo>
                    <a:pt x="239" y="193"/>
                  </a:lnTo>
                  <a:lnTo>
                    <a:pt x="177" y="222"/>
                  </a:lnTo>
                  <a:lnTo>
                    <a:pt x="148" y="237"/>
                  </a:lnTo>
                  <a:lnTo>
                    <a:pt x="126" y="240"/>
                  </a:lnTo>
                  <a:lnTo>
                    <a:pt x="77" y="237"/>
                  </a:lnTo>
                  <a:lnTo>
                    <a:pt x="57" y="237"/>
                  </a:lnTo>
                  <a:lnTo>
                    <a:pt x="42" y="214"/>
                  </a:lnTo>
                  <a:lnTo>
                    <a:pt x="34" y="207"/>
                  </a:lnTo>
                  <a:lnTo>
                    <a:pt x="17" y="197"/>
                  </a:lnTo>
                  <a:lnTo>
                    <a:pt x="8" y="187"/>
                  </a:lnTo>
                  <a:lnTo>
                    <a:pt x="0" y="163"/>
                  </a:lnTo>
                  <a:lnTo>
                    <a:pt x="0" y="137"/>
                  </a:lnTo>
                  <a:lnTo>
                    <a:pt x="52" y="116"/>
                  </a:lnTo>
                  <a:lnTo>
                    <a:pt x="111" y="116"/>
                  </a:lnTo>
                  <a:lnTo>
                    <a:pt x="146" y="83"/>
                  </a:lnTo>
                  <a:lnTo>
                    <a:pt x="151" y="28"/>
                  </a:lnTo>
                  <a:lnTo>
                    <a:pt x="185" y="12"/>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7" name="Freeform 27"/>
            <p:cNvSpPr>
              <a:spLocks noChangeAspect="1"/>
            </p:cNvSpPr>
            <p:nvPr/>
          </p:nvSpPr>
          <p:spPr bwMode="auto">
            <a:xfrm>
              <a:off x="4949" y="3308"/>
              <a:ext cx="560" cy="519"/>
            </a:xfrm>
            <a:custGeom>
              <a:avLst/>
              <a:gdLst>
                <a:gd name="T0" fmla="*/ 2832 w 366"/>
                <a:gd name="T1" fmla="*/ 401 h 339"/>
                <a:gd name="T2" fmla="*/ 2676 w 366"/>
                <a:gd name="T3" fmla="*/ 401 h 339"/>
                <a:gd name="T4" fmla="*/ 2505 w 366"/>
                <a:gd name="T5" fmla="*/ 286 h 339"/>
                <a:gd name="T6" fmla="*/ 2292 w 366"/>
                <a:gd name="T7" fmla="*/ 168 h 339"/>
                <a:gd name="T8" fmla="*/ 2023 w 366"/>
                <a:gd name="T9" fmla="*/ 312 h 339"/>
                <a:gd name="T10" fmla="*/ 1776 w 366"/>
                <a:gd name="T11" fmla="*/ 242 h 339"/>
                <a:gd name="T12" fmla="*/ 1551 w 366"/>
                <a:gd name="T13" fmla="*/ 352 h 339"/>
                <a:gd name="T14" fmla="*/ 1542 w 366"/>
                <a:gd name="T15" fmla="*/ 242 h 339"/>
                <a:gd name="T16" fmla="*/ 1346 w 366"/>
                <a:gd name="T17" fmla="*/ 237 h 339"/>
                <a:gd name="T18" fmla="*/ 1114 w 366"/>
                <a:gd name="T19" fmla="*/ 0 h 339"/>
                <a:gd name="T20" fmla="*/ 763 w 366"/>
                <a:gd name="T21" fmla="*/ 384 h 339"/>
                <a:gd name="T22" fmla="*/ 225 w 366"/>
                <a:gd name="T23" fmla="*/ 208 h 339"/>
                <a:gd name="T24" fmla="*/ 0 w 366"/>
                <a:gd name="T25" fmla="*/ 279 h 339"/>
                <a:gd name="T26" fmla="*/ 0 w 366"/>
                <a:gd name="T27" fmla="*/ 401 h 339"/>
                <a:gd name="T28" fmla="*/ 588 w 366"/>
                <a:gd name="T29" fmla="*/ 1012 h 339"/>
                <a:gd name="T30" fmla="*/ 728 w 366"/>
                <a:gd name="T31" fmla="*/ 1412 h 339"/>
                <a:gd name="T32" fmla="*/ 1042 w 366"/>
                <a:gd name="T33" fmla="*/ 1647 h 339"/>
                <a:gd name="T34" fmla="*/ 1167 w 366"/>
                <a:gd name="T35" fmla="*/ 1603 h 339"/>
                <a:gd name="T36" fmla="*/ 1931 w 366"/>
                <a:gd name="T37" fmla="*/ 2420 h 339"/>
                <a:gd name="T38" fmla="*/ 1978 w 366"/>
                <a:gd name="T39" fmla="*/ 2609 h 339"/>
                <a:gd name="T40" fmla="*/ 1931 w 366"/>
                <a:gd name="T41" fmla="*/ 2724 h 339"/>
                <a:gd name="T42" fmla="*/ 1978 w 366"/>
                <a:gd name="T43" fmla="*/ 2852 h 339"/>
                <a:gd name="T44" fmla="*/ 2199 w 366"/>
                <a:gd name="T45" fmla="*/ 2736 h 339"/>
                <a:gd name="T46" fmla="*/ 2359 w 366"/>
                <a:gd name="T47" fmla="*/ 2681 h 339"/>
                <a:gd name="T48" fmla="*/ 2359 w 366"/>
                <a:gd name="T49" fmla="*/ 2411 h 339"/>
                <a:gd name="T50" fmla="*/ 2593 w 366"/>
                <a:gd name="T51" fmla="*/ 2231 h 339"/>
                <a:gd name="T52" fmla="*/ 2676 w 366"/>
                <a:gd name="T53" fmla="*/ 2032 h 339"/>
                <a:gd name="T54" fmla="*/ 2907 w 366"/>
                <a:gd name="T55" fmla="*/ 1946 h 339"/>
                <a:gd name="T56" fmla="*/ 2955 w 366"/>
                <a:gd name="T57" fmla="*/ 1716 h 339"/>
                <a:gd name="T58" fmla="*/ 2907 w 366"/>
                <a:gd name="T59" fmla="*/ 1488 h 339"/>
                <a:gd name="T60" fmla="*/ 3026 w 366"/>
                <a:gd name="T61" fmla="*/ 1407 h 339"/>
                <a:gd name="T62" fmla="*/ 2817 w 366"/>
                <a:gd name="T63" fmla="*/ 1107 h 339"/>
                <a:gd name="T64" fmla="*/ 3069 w 366"/>
                <a:gd name="T65" fmla="*/ 671 h 339"/>
                <a:gd name="T66" fmla="*/ 2832 w 366"/>
                <a:gd name="T67" fmla="*/ 401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
                <a:gd name="T103" fmla="*/ 0 h 339"/>
                <a:gd name="T104" fmla="*/ 366 w 366"/>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 h="339">
                  <a:moveTo>
                    <a:pt x="338" y="48"/>
                  </a:moveTo>
                  <a:lnTo>
                    <a:pt x="319" y="48"/>
                  </a:lnTo>
                  <a:lnTo>
                    <a:pt x="299" y="34"/>
                  </a:lnTo>
                  <a:lnTo>
                    <a:pt x="273" y="20"/>
                  </a:lnTo>
                  <a:lnTo>
                    <a:pt x="241" y="37"/>
                  </a:lnTo>
                  <a:lnTo>
                    <a:pt x="212" y="29"/>
                  </a:lnTo>
                  <a:lnTo>
                    <a:pt x="185" y="42"/>
                  </a:lnTo>
                  <a:lnTo>
                    <a:pt x="184" y="29"/>
                  </a:lnTo>
                  <a:lnTo>
                    <a:pt x="161" y="28"/>
                  </a:lnTo>
                  <a:lnTo>
                    <a:pt x="133" y="0"/>
                  </a:lnTo>
                  <a:lnTo>
                    <a:pt x="91" y="46"/>
                  </a:lnTo>
                  <a:lnTo>
                    <a:pt x="27" y="25"/>
                  </a:lnTo>
                  <a:lnTo>
                    <a:pt x="0" y="33"/>
                  </a:lnTo>
                  <a:lnTo>
                    <a:pt x="0" y="48"/>
                  </a:lnTo>
                  <a:lnTo>
                    <a:pt x="70" y="120"/>
                  </a:lnTo>
                  <a:lnTo>
                    <a:pt x="87" y="168"/>
                  </a:lnTo>
                  <a:lnTo>
                    <a:pt x="124" y="196"/>
                  </a:lnTo>
                  <a:lnTo>
                    <a:pt x="139" y="191"/>
                  </a:lnTo>
                  <a:lnTo>
                    <a:pt x="230" y="288"/>
                  </a:lnTo>
                  <a:lnTo>
                    <a:pt x="236" y="310"/>
                  </a:lnTo>
                  <a:lnTo>
                    <a:pt x="230" y="324"/>
                  </a:lnTo>
                  <a:lnTo>
                    <a:pt x="236" y="339"/>
                  </a:lnTo>
                  <a:lnTo>
                    <a:pt x="262" y="325"/>
                  </a:lnTo>
                  <a:lnTo>
                    <a:pt x="282" y="319"/>
                  </a:lnTo>
                  <a:lnTo>
                    <a:pt x="282" y="287"/>
                  </a:lnTo>
                  <a:lnTo>
                    <a:pt x="309" y="265"/>
                  </a:lnTo>
                  <a:lnTo>
                    <a:pt x="319" y="242"/>
                  </a:lnTo>
                  <a:lnTo>
                    <a:pt x="347" y="231"/>
                  </a:lnTo>
                  <a:lnTo>
                    <a:pt x="352" y="204"/>
                  </a:lnTo>
                  <a:lnTo>
                    <a:pt x="347" y="177"/>
                  </a:lnTo>
                  <a:lnTo>
                    <a:pt x="361" y="167"/>
                  </a:lnTo>
                  <a:lnTo>
                    <a:pt x="336" y="131"/>
                  </a:lnTo>
                  <a:lnTo>
                    <a:pt x="366" y="80"/>
                  </a:lnTo>
                  <a:lnTo>
                    <a:pt x="338" y="48"/>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8" name="Freeform 28"/>
            <p:cNvSpPr>
              <a:spLocks noChangeAspect="1"/>
            </p:cNvSpPr>
            <p:nvPr/>
          </p:nvSpPr>
          <p:spPr bwMode="auto">
            <a:xfrm>
              <a:off x="5305" y="3143"/>
              <a:ext cx="778" cy="918"/>
            </a:xfrm>
            <a:custGeom>
              <a:avLst/>
              <a:gdLst>
                <a:gd name="T0" fmla="*/ 1622 w 504"/>
                <a:gd name="T1" fmla="*/ 34 h 596"/>
                <a:gd name="T2" fmla="*/ 2269 w 504"/>
                <a:gd name="T3" fmla="*/ 12 h 596"/>
                <a:gd name="T4" fmla="*/ 2436 w 504"/>
                <a:gd name="T5" fmla="*/ 157 h 596"/>
                <a:gd name="T6" fmla="*/ 2525 w 504"/>
                <a:gd name="T7" fmla="*/ 276 h 596"/>
                <a:gd name="T8" fmla="*/ 2644 w 504"/>
                <a:gd name="T9" fmla="*/ 772 h 596"/>
                <a:gd name="T10" fmla="*/ 3016 w 504"/>
                <a:gd name="T11" fmla="*/ 886 h 596"/>
                <a:gd name="T12" fmla="*/ 3174 w 504"/>
                <a:gd name="T13" fmla="*/ 1576 h 596"/>
                <a:gd name="T14" fmla="*/ 3405 w 504"/>
                <a:gd name="T15" fmla="*/ 1761 h 596"/>
                <a:gd name="T16" fmla="*/ 3810 w 504"/>
                <a:gd name="T17" fmla="*/ 1699 h 596"/>
                <a:gd name="T18" fmla="*/ 4094 w 504"/>
                <a:gd name="T19" fmla="*/ 2082 h 596"/>
                <a:gd name="T20" fmla="*/ 4064 w 504"/>
                <a:gd name="T21" fmla="*/ 2403 h 596"/>
                <a:gd name="T22" fmla="*/ 4013 w 504"/>
                <a:gd name="T23" fmla="*/ 2572 h 596"/>
                <a:gd name="T24" fmla="*/ 4139 w 504"/>
                <a:gd name="T25" fmla="*/ 3062 h 596"/>
                <a:gd name="T26" fmla="*/ 4418 w 504"/>
                <a:gd name="T27" fmla="*/ 3259 h 596"/>
                <a:gd name="T28" fmla="*/ 4032 w 504"/>
                <a:gd name="T29" fmla="*/ 3855 h 596"/>
                <a:gd name="T30" fmla="*/ 3987 w 504"/>
                <a:gd name="T31" fmla="*/ 4575 h 596"/>
                <a:gd name="T32" fmla="*/ 3663 w 504"/>
                <a:gd name="T33" fmla="*/ 4742 h 596"/>
                <a:gd name="T34" fmla="*/ 3260 w 504"/>
                <a:gd name="T35" fmla="*/ 4816 h 596"/>
                <a:gd name="T36" fmla="*/ 2769 w 504"/>
                <a:gd name="T37" fmla="*/ 4926 h 596"/>
                <a:gd name="T38" fmla="*/ 2414 w 504"/>
                <a:gd name="T39" fmla="*/ 4699 h 596"/>
                <a:gd name="T40" fmla="*/ 2068 w 504"/>
                <a:gd name="T41" fmla="*/ 4544 h 596"/>
                <a:gd name="T42" fmla="*/ 1825 w 504"/>
                <a:gd name="T43" fmla="*/ 4327 h 596"/>
                <a:gd name="T44" fmla="*/ 1420 w 504"/>
                <a:gd name="T45" fmla="*/ 4327 h 596"/>
                <a:gd name="T46" fmla="*/ 1224 w 504"/>
                <a:gd name="T47" fmla="*/ 4783 h 596"/>
                <a:gd name="T48" fmla="*/ 176 w 504"/>
                <a:gd name="T49" fmla="*/ 4254 h 596"/>
                <a:gd name="T50" fmla="*/ 242 w 504"/>
                <a:gd name="T51" fmla="*/ 3781 h 596"/>
                <a:gd name="T52" fmla="*/ 448 w 504"/>
                <a:gd name="T53" fmla="*/ 3382 h 596"/>
                <a:gd name="T54" fmla="*/ 744 w 504"/>
                <a:gd name="T55" fmla="*/ 3044 h 596"/>
                <a:gd name="T56" fmla="*/ 1016 w 504"/>
                <a:gd name="T57" fmla="*/ 2697 h 596"/>
                <a:gd name="T58" fmla="*/ 1141 w 504"/>
                <a:gd name="T59" fmla="*/ 2366 h 596"/>
                <a:gd name="T60" fmla="*/ 1148 w 504"/>
                <a:gd name="T61" fmla="*/ 1637 h 596"/>
                <a:gd name="T62" fmla="*/ 973 w 504"/>
                <a:gd name="T63" fmla="*/ 1060 h 596"/>
                <a:gd name="T64" fmla="*/ 744 w 504"/>
                <a:gd name="T65" fmla="*/ 354 h 5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4"/>
                <a:gd name="T100" fmla="*/ 0 h 596"/>
                <a:gd name="T101" fmla="*/ 504 w 504"/>
                <a:gd name="T102" fmla="*/ 596 h 5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4" h="596">
                  <a:moveTo>
                    <a:pt x="85" y="41"/>
                  </a:moveTo>
                  <a:lnTo>
                    <a:pt x="185" y="4"/>
                  </a:lnTo>
                  <a:lnTo>
                    <a:pt x="231" y="0"/>
                  </a:lnTo>
                  <a:lnTo>
                    <a:pt x="259" y="1"/>
                  </a:lnTo>
                  <a:lnTo>
                    <a:pt x="270" y="9"/>
                  </a:lnTo>
                  <a:lnTo>
                    <a:pt x="278" y="18"/>
                  </a:lnTo>
                  <a:lnTo>
                    <a:pt x="279" y="29"/>
                  </a:lnTo>
                  <a:lnTo>
                    <a:pt x="288" y="32"/>
                  </a:lnTo>
                  <a:lnTo>
                    <a:pt x="301" y="55"/>
                  </a:lnTo>
                  <a:lnTo>
                    <a:pt x="302" y="89"/>
                  </a:lnTo>
                  <a:lnTo>
                    <a:pt x="315" y="102"/>
                  </a:lnTo>
                  <a:lnTo>
                    <a:pt x="344" y="102"/>
                  </a:lnTo>
                  <a:lnTo>
                    <a:pt x="362" y="149"/>
                  </a:lnTo>
                  <a:lnTo>
                    <a:pt x="362" y="182"/>
                  </a:lnTo>
                  <a:lnTo>
                    <a:pt x="375" y="203"/>
                  </a:lnTo>
                  <a:lnTo>
                    <a:pt x="389" y="203"/>
                  </a:lnTo>
                  <a:lnTo>
                    <a:pt x="418" y="182"/>
                  </a:lnTo>
                  <a:lnTo>
                    <a:pt x="435" y="196"/>
                  </a:lnTo>
                  <a:lnTo>
                    <a:pt x="436" y="223"/>
                  </a:lnTo>
                  <a:lnTo>
                    <a:pt x="467" y="240"/>
                  </a:lnTo>
                  <a:lnTo>
                    <a:pt x="463" y="270"/>
                  </a:lnTo>
                  <a:lnTo>
                    <a:pt x="464" y="277"/>
                  </a:lnTo>
                  <a:lnTo>
                    <a:pt x="469" y="282"/>
                  </a:lnTo>
                  <a:lnTo>
                    <a:pt x="458" y="297"/>
                  </a:lnTo>
                  <a:lnTo>
                    <a:pt x="455" y="316"/>
                  </a:lnTo>
                  <a:lnTo>
                    <a:pt x="472" y="353"/>
                  </a:lnTo>
                  <a:lnTo>
                    <a:pt x="497" y="357"/>
                  </a:lnTo>
                  <a:lnTo>
                    <a:pt x="504" y="376"/>
                  </a:lnTo>
                  <a:lnTo>
                    <a:pt x="497" y="413"/>
                  </a:lnTo>
                  <a:lnTo>
                    <a:pt x="460" y="445"/>
                  </a:lnTo>
                  <a:lnTo>
                    <a:pt x="469" y="504"/>
                  </a:lnTo>
                  <a:lnTo>
                    <a:pt x="455" y="528"/>
                  </a:lnTo>
                  <a:lnTo>
                    <a:pt x="464" y="556"/>
                  </a:lnTo>
                  <a:lnTo>
                    <a:pt x="418" y="547"/>
                  </a:lnTo>
                  <a:lnTo>
                    <a:pt x="395" y="556"/>
                  </a:lnTo>
                  <a:lnTo>
                    <a:pt x="372" y="556"/>
                  </a:lnTo>
                  <a:lnTo>
                    <a:pt x="344" y="564"/>
                  </a:lnTo>
                  <a:lnTo>
                    <a:pt x="316" y="568"/>
                  </a:lnTo>
                  <a:lnTo>
                    <a:pt x="273" y="596"/>
                  </a:lnTo>
                  <a:lnTo>
                    <a:pt x="275" y="542"/>
                  </a:lnTo>
                  <a:lnTo>
                    <a:pt x="265" y="528"/>
                  </a:lnTo>
                  <a:lnTo>
                    <a:pt x="236" y="524"/>
                  </a:lnTo>
                  <a:lnTo>
                    <a:pt x="227" y="501"/>
                  </a:lnTo>
                  <a:lnTo>
                    <a:pt x="208" y="499"/>
                  </a:lnTo>
                  <a:lnTo>
                    <a:pt x="201" y="505"/>
                  </a:lnTo>
                  <a:lnTo>
                    <a:pt x="162" y="499"/>
                  </a:lnTo>
                  <a:lnTo>
                    <a:pt x="148" y="510"/>
                  </a:lnTo>
                  <a:lnTo>
                    <a:pt x="140" y="552"/>
                  </a:lnTo>
                  <a:lnTo>
                    <a:pt x="125" y="584"/>
                  </a:lnTo>
                  <a:lnTo>
                    <a:pt x="20" y="491"/>
                  </a:lnTo>
                  <a:lnTo>
                    <a:pt x="0" y="448"/>
                  </a:lnTo>
                  <a:lnTo>
                    <a:pt x="28" y="436"/>
                  </a:lnTo>
                  <a:lnTo>
                    <a:pt x="51" y="425"/>
                  </a:lnTo>
                  <a:lnTo>
                    <a:pt x="51" y="390"/>
                  </a:lnTo>
                  <a:lnTo>
                    <a:pt x="74" y="376"/>
                  </a:lnTo>
                  <a:lnTo>
                    <a:pt x="85" y="351"/>
                  </a:lnTo>
                  <a:lnTo>
                    <a:pt x="111" y="334"/>
                  </a:lnTo>
                  <a:lnTo>
                    <a:pt x="116" y="311"/>
                  </a:lnTo>
                  <a:lnTo>
                    <a:pt x="113" y="286"/>
                  </a:lnTo>
                  <a:lnTo>
                    <a:pt x="130" y="273"/>
                  </a:lnTo>
                  <a:lnTo>
                    <a:pt x="107" y="237"/>
                  </a:lnTo>
                  <a:lnTo>
                    <a:pt x="131" y="189"/>
                  </a:lnTo>
                  <a:lnTo>
                    <a:pt x="103" y="157"/>
                  </a:lnTo>
                  <a:lnTo>
                    <a:pt x="111" y="122"/>
                  </a:lnTo>
                  <a:lnTo>
                    <a:pt x="85" y="89"/>
                  </a:lnTo>
                  <a:lnTo>
                    <a:pt x="85" y="41"/>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09" name="Freeform 29"/>
            <p:cNvSpPr>
              <a:spLocks noChangeAspect="1"/>
            </p:cNvSpPr>
            <p:nvPr/>
          </p:nvSpPr>
          <p:spPr bwMode="auto">
            <a:xfrm>
              <a:off x="768" y="3164"/>
              <a:ext cx="729" cy="1025"/>
            </a:xfrm>
            <a:custGeom>
              <a:avLst/>
              <a:gdLst>
                <a:gd name="T0" fmla="*/ 2402 w 472"/>
                <a:gd name="T1" fmla="*/ 0 h 670"/>
                <a:gd name="T2" fmla="*/ 2632 w 472"/>
                <a:gd name="T3" fmla="*/ 476 h 670"/>
                <a:gd name="T4" fmla="*/ 2856 w 472"/>
                <a:gd name="T5" fmla="*/ 494 h 670"/>
                <a:gd name="T6" fmla="*/ 3470 w 472"/>
                <a:gd name="T7" fmla="*/ 587 h 670"/>
                <a:gd name="T8" fmla="*/ 3781 w 472"/>
                <a:gd name="T9" fmla="*/ 724 h 670"/>
                <a:gd name="T10" fmla="*/ 4034 w 472"/>
                <a:gd name="T11" fmla="*/ 1149 h 670"/>
                <a:gd name="T12" fmla="*/ 4105 w 472"/>
                <a:gd name="T13" fmla="*/ 1331 h 670"/>
                <a:gd name="T14" fmla="*/ 3356 w 472"/>
                <a:gd name="T15" fmla="*/ 1626 h 670"/>
                <a:gd name="T16" fmla="*/ 3146 w 472"/>
                <a:gd name="T17" fmla="*/ 2163 h 670"/>
                <a:gd name="T18" fmla="*/ 2925 w 472"/>
                <a:gd name="T19" fmla="*/ 2647 h 670"/>
                <a:gd name="T20" fmla="*/ 2779 w 472"/>
                <a:gd name="T21" fmla="*/ 3021 h 670"/>
                <a:gd name="T22" fmla="*/ 2436 w 472"/>
                <a:gd name="T23" fmla="*/ 2928 h 670"/>
                <a:gd name="T24" fmla="*/ 2374 w 472"/>
                <a:gd name="T25" fmla="*/ 3318 h 670"/>
                <a:gd name="T26" fmla="*/ 2406 w 472"/>
                <a:gd name="T27" fmla="*/ 3698 h 670"/>
                <a:gd name="T28" fmla="*/ 2099 w 472"/>
                <a:gd name="T29" fmla="*/ 4034 h 670"/>
                <a:gd name="T30" fmla="*/ 2056 w 472"/>
                <a:gd name="T31" fmla="*/ 4559 h 670"/>
                <a:gd name="T32" fmla="*/ 2111 w 472"/>
                <a:gd name="T33" fmla="*/ 4871 h 670"/>
                <a:gd name="T34" fmla="*/ 1569 w 472"/>
                <a:gd name="T35" fmla="*/ 5128 h 670"/>
                <a:gd name="T36" fmla="*/ 1555 w 472"/>
                <a:gd name="T37" fmla="*/ 5563 h 670"/>
                <a:gd name="T38" fmla="*/ 803 w 472"/>
                <a:gd name="T39" fmla="*/ 5615 h 670"/>
                <a:gd name="T40" fmla="*/ 258 w 472"/>
                <a:gd name="T41" fmla="*/ 5231 h 670"/>
                <a:gd name="T42" fmla="*/ 0 w 472"/>
                <a:gd name="T43" fmla="*/ 5088 h 670"/>
                <a:gd name="T44" fmla="*/ 303 w 472"/>
                <a:gd name="T45" fmla="*/ 4661 h 670"/>
                <a:gd name="T46" fmla="*/ 649 w 472"/>
                <a:gd name="T47" fmla="*/ 4034 h 670"/>
                <a:gd name="T48" fmla="*/ 596 w 472"/>
                <a:gd name="T49" fmla="*/ 3702 h 670"/>
                <a:gd name="T50" fmla="*/ 406 w 472"/>
                <a:gd name="T51" fmla="*/ 3502 h 670"/>
                <a:gd name="T52" fmla="*/ 709 w 472"/>
                <a:gd name="T53" fmla="*/ 3256 h 670"/>
                <a:gd name="T54" fmla="*/ 303 w 472"/>
                <a:gd name="T55" fmla="*/ 3309 h 670"/>
                <a:gd name="T56" fmla="*/ 406 w 472"/>
                <a:gd name="T57" fmla="*/ 2914 h 670"/>
                <a:gd name="T58" fmla="*/ 553 w 472"/>
                <a:gd name="T59" fmla="*/ 2581 h 670"/>
                <a:gd name="T60" fmla="*/ 709 w 472"/>
                <a:gd name="T61" fmla="*/ 2406 h 670"/>
                <a:gd name="T62" fmla="*/ 1109 w 472"/>
                <a:gd name="T63" fmla="*/ 2163 h 670"/>
                <a:gd name="T64" fmla="*/ 1651 w 472"/>
                <a:gd name="T65" fmla="*/ 1485 h 670"/>
                <a:gd name="T66" fmla="*/ 1856 w 472"/>
                <a:gd name="T67" fmla="*/ 1007 h 670"/>
                <a:gd name="T68" fmla="*/ 2003 w 472"/>
                <a:gd name="T69" fmla="*/ 494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2"/>
                <a:gd name="T106" fmla="*/ 0 h 670"/>
                <a:gd name="T107" fmla="*/ 472 w 472"/>
                <a:gd name="T108" fmla="*/ 670 h 6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2" h="670">
                  <a:moveTo>
                    <a:pt x="239" y="6"/>
                  </a:moveTo>
                  <a:lnTo>
                    <a:pt x="273" y="0"/>
                  </a:lnTo>
                  <a:lnTo>
                    <a:pt x="296" y="26"/>
                  </a:lnTo>
                  <a:lnTo>
                    <a:pt x="299" y="57"/>
                  </a:lnTo>
                  <a:lnTo>
                    <a:pt x="308" y="63"/>
                  </a:lnTo>
                  <a:lnTo>
                    <a:pt x="325" y="59"/>
                  </a:lnTo>
                  <a:lnTo>
                    <a:pt x="379" y="80"/>
                  </a:lnTo>
                  <a:lnTo>
                    <a:pt x="395" y="70"/>
                  </a:lnTo>
                  <a:lnTo>
                    <a:pt x="416" y="68"/>
                  </a:lnTo>
                  <a:lnTo>
                    <a:pt x="430" y="86"/>
                  </a:lnTo>
                  <a:lnTo>
                    <a:pt x="442" y="117"/>
                  </a:lnTo>
                  <a:lnTo>
                    <a:pt x="459" y="137"/>
                  </a:lnTo>
                  <a:lnTo>
                    <a:pt x="472" y="148"/>
                  </a:lnTo>
                  <a:lnTo>
                    <a:pt x="467" y="159"/>
                  </a:lnTo>
                  <a:lnTo>
                    <a:pt x="427" y="170"/>
                  </a:lnTo>
                  <a:lnTo>
                    <a:pt x="382" y="194"/>
                  </a:lnTo>
                  <a:lnTo>
                    <a:pt x="384" y="236"/>
                  </a:lnTo>
                  <a:lnTo>
                    <a:pt x="358" y="258"/>
                  </a:lnTo>
                  <a:lnTo>
                    <a:pt x="336" y="276"/>
                  </a:lnTo>
                  <a:lnTo>
                    <a:pt x="333" y="316"/>
                  </a:lnTo>
                  <a:lnTo>
                    <a:pt x="333" y="342"/>
                  </a:lnTo>
                  <a:lnTo>
                    <a:pt x="316" y="361"/>
                  </a:lnTo>
                  <a:lnTo>
                    <a:pt x="302" y="342"/>
                  </a:lnTo>
                  <a:lnTo>
                    <a:pt x="277" y="350"/>
                  </a:lnTo>
                  <a:lnTo>
                    <a:pt x="274" y="362"/>
                  </a:lnTo>
                  <a:lnTo>
                    <a:pt x="270" y="396"/>
                  </a:lnTo>
                  <a:lnTo>
                    <a:pt x="279" y="409"/>
                  </a:lnTo>
                  <a:lnTo>
                    <a:pt x="274" y="441"/>
                  </a:lnTo>
                  <a:lnTo>
                    <a:pt x="259" y="456"/>
                  </a:lnTo>
                  <a:lnTo>
                    <a:pt x="239" y="482"/>
                  </a:lnTo>
                  <a:lnTo>
                    <a:pt x="230" y="504"/>
                  </a:lnTo>
                  <a:lnTo>
                    <a:pt x="234" y="544"/>
                  </a:lnTo>
                  <a:lnTo>
                    <a:pt x="251" y="567"/>
                  </a:lnTo>
                  <a:lnTo>
                    <a:pt x="240" y="581"/>
                  </a:lnTo>
                  <a:lnTo>
                    <a:pt x="196" y="595"/>
                  </a:lnTo>
                  <a:lnTo>
                    <a:pt x="179" y="612"/>
                  </a:lnTo>
                  <a:lnTo>
                    <a:pt x="177" y="630"/>
                  </a:lnTo>
                  <a:lnTo>
                    <a:pt x="177" y="664"/>
                  </a:lnTo>
                  <a:lnTo>
                    <a:pt x="126" y="664"/>
                  </a:lnTo>
                  <a:lnTo>
                    <a:pt x="91" y="670"/>
                  </a:lnTo>
                  <a:lnTo>
                    <a:pt x="51" y="624"/>
                  </a:lnTo>
                  <a:lnTo>
                    <a:pt x="29" y="624"/>
                  </a:lnTo>
                  <a:lnTo>
                    <a:pt x="11" y="624"/>
                  </a:lnTo>
                  <a:lnTo>
                    <a:pt x="0" y="607"/>
                  </a:lnTo>
                  <a:lnTo>
                    <a:pt x="11" y="590"/>
                  </a:lnTo>
                  <a:lnTo>
                    <a:pt x="34" y="556"/>
                  </a:lnTo>
                  <a:lnTo>
                    <a:pt x="46" y="523"/>
                  </a:lnTo>
                  <a:lnTo>
                    <a:pt x="74" y="482"/>
                  </a:lnTo>
                  <a:lnTo>
                    <a:pt x="80" y="459"/>
                  </a:lnTo>
                  <a:lnTo>
                    <a:pt x="68" y="442"/>
                  </a:lnTo>
                  <a:lnTo>
                    <a:pt x="51" y="427"/>
                  </a:lnTo>
                  <a:lnTo>
                    <a:pt x="46" y="418"/>
                  </a:lnTo>
                  <a:lnTo>
                    <a:pt x="68" y="412"/>
                  </a:lnTo>
                  <a:lnTo>
                    <a:pt x="80" y="388"/>
                  </a:lnTo>
                  <a:lnTo>
                    <a:pt x="57" y="382"/>
                  </a:lnTo>
                  <a:lnTo>
                    <a:pt x="34" y="395"/>
                  </a:lnTo>
                  <a:lnTo>
                    <a:pt x="34" y="365"/>
                  </a:lnTo>
                  <a:lnTo>
                    <a:pt x="46" y="348"/>
                  </a:lnTo>
                  <a:lnTo>
                    <a:pt x="57" y="331"/>
                  </a:lnTo>
                  <a:lnTo>
                    <a:pt x="63" y="308"/>
                  </a:lnTo>
                  <a:lnTo>
                    <a:pt x="68" y="291"/>
                  </a:lnTo>
                  <a:lnTo>
                    <a:pt x="80" y="287"/>
                  </a:lnTo>
                  <a:lnTo>
                    <a:pt x="97" y="298"/>
                  </a:lnTo>
                  <a:lnTo>
                    <a:pt x="126" y="258"/>
                  </a:lnTo>
                  <a:lnTo>
                    <a:pt x="143" y="230"/>
                  </a:lnTo>
                  <a:lnTo>
                    <a:pt x="188" y="177"/>
                  </a:lnTo>
                  <a:lnTo>
                    <a:pt x="188" y="156"/>
                  </a:lnTo>
                  <a:lnTo>
                    <a:pt x="211" y="120"/>
                  </a:lnTo>
                  <a:lnTo>
                    <a:pt x="217" y="80"/>
                  </a:lnTo>
                  <a:lnTo>
                    <a:pt x="228" y="59"/>
                  </a:lnTo>
                  <a:lnTo>
                    <a:pt x="239" y="6"/>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10" name="Group 30"/>
            <p:cNvGrpSpPr>
              <a:grpSpLocks noChangeAspect="1"/>
            </p:cNvGrpSpPr>
            <p:nvPr/>
          </p:nvGrpSpPr>
          <p:grpSpPr bwMode="auto">
            <a:xfrm>
              <a:off x="1043" y="2838"/>
              <a:ext cx="1999" cy="1691"/>
              <a:chOff x="653" y="2907"/>
              <a:chExt cx="647" cy="552"/>
            </a:xfrm>
          </p:grpSpPr>
          <p:sp>
            <p:nvSpPr>
              <p:cNvPr id="93252" name="Freeform 31"/>
              <p:cNvSpPr>
                <a:spLocks noChangeAspect="1"/>
              </p:cNvSpPr>
              <p:nvPr/>
            </p:nvSpPr>
            <p:spPr bwMode="auto">
              <a:xfrm>
                <a:off x="653" y="2907"/>
                <a:ext cx="623" cy="552"/>
              </a:xfrm>
              <a:custGeom>
                <a:avLst/>
                <a:gdLst>
                  <a:gd name="T0" fmla="*/ 1 w 1247"/>
                  <a:gd name="T1" fmla="*/ 6 h 1105"/>
                  <a:gd name="T2" fmla="*/ 3 w 1247"/>
                  <a:gd name="T3" fmla="*/ 3 h 1105"/>
                  <a:gd name="T4" fmla="*/ 2 w 1247"/>
                  <a:gd name="T5" fmla="*/ 2 h 1105"/>
                  <a:gd name="T6" fmla="*/ 2 w 1247"/>
                  <a:gd name="T7" fmla="*/ 1 h 1105"/>
                  <a:gd name="T8" fmla="*/ 4 w 1247"/>
                  <a:gd name="T9" fmla="*/ 0 h 1105"/>
                  <a:gd name="T10" fmla="*/ 5 w 1247"/>
                  <a:gd name="T11" fmla="*/ 0 h 1105"/>
                  <a:gd name="T12" fmla="*/ 7 w 1247"/>
                  <a:gd name="T13" fmla="*/ 0 h 1105"/>
                  <a:gd name="T14" fmla="*/ 10 w 1247"/>
                  <a:gd name="T15" fmla="*/ 2 h 1105"/>
                  <a:gd name="T16" fmla="*/ 12 w 1247"/>
                  <a:gd name="T17" fmla="*/ 2 h 1105"/>
                  <a:gd name="T18" fmla="*/ 19 w 1247"/>
                  <a:gd name="T19" fmla="*/ 5 h 1105"/>
                  <a:gd name="T20" fmla="*/ 21 w 1247"/>
                  <a:gd name="T21" fmla="*/ 6 h 1105"/>
                  <a:gd name="T22" fmla="*/ 23 w 1247"/>
                  <a:gd name="T23" fmla="*/ 7 h 1105"/>
                  <a:gd name="T24" fmla="*/ 25 w 1247"/>
                  <a:gd name="T25" fmla="*/ 8 h 1105"/>
                  <a:gd name="T26" fmla="*/ 25 w 1247"/>
                  <a:gd name="T27" fmla="*/ 8 h 1105"/>
                  <a:gd name="T28" fmla="*/ 28 w 1247"/>
                  <a:gd name="T29" fmla="*/ 11 h 1105"/>
                  <a:gd name="T30" fmla="*/ 30 w 1247"/>
                  <a:gd name="T31" fmla="*/ 12 h 1105"/>
                  <a:gd name="T32" fmla="*/ 34 w 1247"/>
                  <a:gd name="T33" fmla="*/ 13 h 1105"/>
                  <a:gd name="T34" fmla="*/ 34 w 1247"/>
                  <a:gd name="T35" fmla="*/ 14 h 1105"/>
                  <a:gd name="T36" fmla="*/ 36 w 1247"/>
                  <a:gd name="T37" fmla="*/ 15 h 1105"/>
                  <a:gd name="T38" fmla="*/ 37 w 1247"/>
                  <a:gd name="T39" fmla="*/ 15 h 1105"/>
                  <a:gd name="T40" fmla="*/ 38 w 1247"/>
                  <a:gd name="T41" fmla="*/ 15 h 1105"/>
                  <a:gd name="T42" fmla="*/ 38 w 1247"/>
                  <a:gd name="T43" fmla="*/ 17 h 1105"/>
                  <a:gd name="T44" fmla="*/ 35 w 1247"/>
                  <a:gd name="T45" fmla="*/ 19 h 1105"/>
                  <a:gd name="T46" fmla="*/ 30 w 1247"/>
                  <a:gd name="T47" fmla="*/ 20 h 1105"/>
                  <a:gd name="T48" fmla="*/ 29 w 1247"/>
                  <a:gd name="T49" fmla="*/ 21 h 1105"/>
                  <a:gd name="T50" fmla="*/ 28 w 1247"/>
                  <a:gd name="T51" fmla="*/ 22 h 1105"/>
                  <a:gd name="T52" fmla="*/ 26 w 1247"/>
                  <a:gd name="T53" fmla="*/ 23 h 1105"/>
                  <a:gd name="T54" fmla="*/ 25 w 1247"/>
                  <a:gd name="T55" fmla="*/ 25 h 1105"/>
                  <a:gd name="T56" fmla="*/ 25 w 1247"/>
                  <a:gd name="T57" fmla="*/ 27 h 1105"/>
                  <a:gd name="T58" fmla="*/ 25 w 1247"/>
                  <a:gd name="T59" fmla="*/ 28 h 1105"/>
                  <a:gd name="T60" fmla="*/ 24 w 1247"/>
                  <a:gd name="T61" fmla="*/ 29 h 1105"/>
                  <a:gd name="T62" fmla="*/ 22 w 1247"/>
                  <a:gd name="T63" fmla="*/ 31 h 1105"/>
                  <a:gd name="T64" fmla="*/ 21 w 1247"/>
                  <a:gd name="T65" fmla="*/ 32 h 1105"/>
                  <a:gd name="T66" fmla="*/ 19 w 1247"/>
                  <a:gd name="T67" fmla="*/ 32 h 1105"/>
                  <a:gd name="T68" fmla="*/ 18 w 1247"/>
                  <a:gd name="T69" fmla="*/ 32 h 1105"/>
                  <a:gd name="T70" fmla="*/ 17 w 1247"/>
                  <a:gd name="T71" fmla="*/ 34 h 1105"/>
                  <a:gd name="T72" fmla="*/ 15 w 1247"/>
                  <a:gd name="T73" fmla="*/ 34 h 1105"/>
                  <a:gd name="T74" fmla="*/ 13 w 1247"/>
                  <a:gd name="T75" fmla="*/ 34 h 1105"/>
                  <a:gd name="T76" fmla="*/ 8 w 1247"/>
                  <a:gd name="T77" fmla="*/ 32 h 1105"/>
                  <a:gd name="T78" fmla="*/ 6 w 1247"/>
                  <a:gd name="T79" fmla="*/ 33 h 1105"/>
                  <a:gd name="T80" fmla="*/ 4 w 1247"/>
                  <a:gd name="T81" fmla="*/ 34 h 1105"/>
                  <a:gd name="T82" fmla="*/ 2 w 1247"/>
                  <a:gd name="T83" fmla="*/ 32 h 1105"/>
                  <a:gd name="T84" fmla="*/ 1 w 1247"/>
                  <a:gd name="T85" fmla="*/ 28 h 1105"/>
                  <a:gd name="T86" fmla="*/ 0 w 1247"/>
                  <a:gd name="T87" fmla="*/ 26 h 1105"/>
                  <a:gd name="T88" fmla="*/ 0 w 1247"/>
                  <a:gd name="T89" fmla="*/ 25 h 1105"/>
                  <a:gd name="T90" fmla="*/ 2 w 1247"/>
                  <a:gd name="T91" fmla="*/ 24 h 1105"/>
                  <a:gd name="T92" fmla="*/ 1 w 1247"/>
                  <a:gd name="T93" fmla="*/ 22 h 1105"/>
                  <a:gd name="T94" fmla="*/ 3 w 1247"/>
                  <a:gd name="T95" fmla="*/ 20 h 1105"/>
                  <a:gd name="T96" fmla="*/ 2 w 1247"/>
                  <a:gd name="T97" fmla="*/ 18 h 1105"/>
                  <a:gd name="T98" fmla="*/ 3 w 1247"/>
                  <a:gd name="T99" fmla="*/ 17 h 1105"/>
                  <a:gd name="T100" fmla="*/ 4 w 1247"/>
                  <a:gd name="T101" fmla="*/ 17 h 1105"/>
                  <a:gd name="T102" fmla="*/ 5 w 1247"/>
                  <a:gd name="T103" fmla="*/ 15 h 1105"/>
                  <a:gd name="T104" fmla="*/ 6 w 1247"/>
                  <a:gd name="T105" fmla="*/ 13 h 1105"/>
                  <a:gd name="T106" fmla="*/ 7 w 1247"/>
                  <a:gd name="T107" fmla="*/ 11 h 1105"/>
                  <a:gd name="T108" fmla="*/ 9 w 1247"/>
                  <a:gd name="T109" fmla="*/ 11 h 1105"/>
                  <a:gd name="T110" fmla="*/ 7 w 1247"/>
                  <a:gd name="T111" fmla="*/ 8 h 1105"/>
                  <a:gd name="T112" fmla="*/ 6 w 1247"/>
                  <a:gd name="T113" fmla="*/ 9 h 1105"/>
                  <a:gd name="T114" fmla="*/ 4 w 1247"/>
                  <a:gd name="T115" fmla="*/ 8 h 1105"/>
                  <a:gd name="T116" fmla="*/ 3 w 1247"/>
                  <a:gd name="T117" fmla="*/ 8 h 1105"/>
                  <a:gd name="T118" fmla="*/ 3 w 1247"/>
                  <a:gd name="T119" fmla="*/ 6 h 1105"/>
                  <a:gd name="T120" fmla="*/ 1 w 1247"/>
                  <a:gd name="T121" fmla="*/ 6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7"/>
                  <a:gd name="T184" fmla="*/ 0 h 1105"/>
                  <a:gd name="T185" fmla="*/ 1247 w 1247"/>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7" h="1105">
                    <a:moveTo>
                      <a:pt x="63" y="217"/>
                    </a:moveTo>
                    <a:lnTo>
                      <a:pt x="57" y="200"/>
                    </a:lnTo>
                    <a:lnTo>
                      <a:pt x="63" y="177"/>
                    </a:lnTo>
                    <a:lnTo>
                      <a:pt x="97" y="120"/>
                    </a:lnTo>
                    <a:lnTo>
                      <a:pt x="80" y="108"/>
                    </a:lnTo>
                    <a:lnTo>
                      <a:pt x="87" y="91"/>
                    </a:lnTo>
                    <a:lnTo>
                      <a:pt x="68" y="86"/>
                    </a:lnTo>
                    <a:lnTo>
                      <a:pt x="68" y="63"/>
                    </a:lnTo>
                    <a:lnTo>
                      <a:pt x="80" y="46"/>
                    </a:lnTo>
                    <a:lnTo>
                      <a:pt x="137" y="29"/>
                    </a:lnTo>
                    <a:lnTo>
                      <a:pt x="184" y="34"/>
                    </a:lnTo>
                    <a:lnTo>
                      <a:pt x="188" y="17"/>
                    </a:lnTo>
                    <a:lnTo>
                      <a:pt x="222" y="0"/>
                    </a:lnTo>
                    <a:lnTo>
                      <a:pt x="241" y="6"/>
                    </a:lnTo>
                    <a:lnTo>
                      <a:pt x="279" y="57"/>
                    </a:lnTo>
                    <a:lnTo>
                      <a:pt x="342" y="86"/>
                    </a:lnTo>
                    <a:lnTo>
                      <a:pt x="400" y="86"/>
                    </a:lnTo>
                    <a:lnTo>
                      <a:pt x="415" y="91"/>
                    </a:lnTo>
                    <a:lnTo>
                      <a:pt x="568" y="177"/>
                    </a:lnTo>
                    <a:lnTo>
                      <a:pt x="614" y="183"/>
                    </a:lnTo>
                    <a:lnTo>
                      <a:pt x="648" y="217"/>
                    </a:lnTo>
                    <a:lnTo>
                      <a:pt x="699" y="205"/>
                    </a:lnTo>
                    <a:lnTo>
                      <a:pt x="728" y="223"/>
                    </a:lnTo>
                    <a:lnTo>
                      <a:pt x="757" y="251"/>
                    </a:lnTo>
                    <a:lnTo>
                      <a:pt x="791" y="251"/>
                    </a:lnTo>
                    <a:lnTo>
                      <a:pt x="814" y="257"/>
                    </a:lnTo>
                    <a:lnTo>
                      <a:pt x="825" y="268"/>
                    </a:lnTo>
                    <a:lnTo>
                      <a:pt x="814" y="285"/>
                    </a:lnTo>
                    <a:lnTo>
                      <a:pt x="814" y="308"/>
                    </a:lnTo>
                    <a:lnTo>
                      <a:pt x="905" y="371"/>
                    </a:lnTo>
                    <a:lnTo>
                      <a:pt x="956" y="411"/>
                    </a:lnTo>
                    <a:lnTo>
                      <a:pt x="979" y="405"/>
                    </a:lnTo>
                    <a:lnTo>
                      <a:pt x="1007" y="399"/>
                    </a:lnTo>
                    <a:lnTo>
                      <a:pt x="1093" y="439"/>
                    </a:lnTo>
                    <a:lnTo>
                      <a:pt x="1104" y="469"/>
                    </a:lnTo>
                    <a:lnTo>
                      <a:pt x="1116" y="479"/>
                    </a:lnTo>
                    <a:lnTo>
                      <a:pt x="1144" y="485"/>
                    </a:lnTo>
                    <a:lnTo>
                      <a:pt x="1161" y="496"/>
                    </a:lnTo>
                    <a:lnTo>
                      <a:pt x="1184" y="496"/>
                    </a:lnTo>
                    <a:lnTo>
                      <a:pt x="1207" y="496"/>
                    </a:lnTo>
                    <a:lnTo>
                      <a:pt x="1230" y="502"/>
                    </a:lnTo>
                    <a:lnTo>
                      <a:pt x="1237" y="496"/>
                    </a:lnTo>
                    <a:lnTo>
                      <a:pt x="1247" y="519"/>
                    </a:lnTo>
                    <a:lnTo>
                      <a:pt x="1247" y="549"/>
                    </a:lnTo>
                    <a:lnTo>
                      <a:pt x="1230" y="566"/>
                    </a:lnTo>
                    <a:lnTo>
                      <a:pt x="1139" y="632"/>
                    </a:lnTo>
                    <a:lnTo>
                      <a:pt x="1099" y="632"/>
                    </a:lnTo>
                    <a:lnTo>
                      <a:pt x="985" y="660"/>
                    </a:lnTo>
                    <a:lnTo>
                      <a:pt x="945" y="666"/>
                    </a:lnTo>
                    <a:lnTo>
                      <a:pt x="945" y="700"/>
                    </a:lnTo>
                    <a:lnTo>
                      <a:pt x="922" y="700"/>
                    </a:lnTo>
                    <a:lnTo>
                      <a:pt x="899" y="717"/>
                    </a:lnTo>
                    <a:lnTo>
                      <a:pt x="876" y="746"/>
                    </a:lnTo>
                    <a:lnTo>
                      <a:pt x="853" y="767"/>
                    </a:lnTo>
                    <a:lnTo>
                      <a:pt x="825" y="774"/>
                    </a:lnTo>
                    <a:lnTo>
                      <a:pt x="802" y="803"/>
                    </a:lnTo>
                    <a:lnTo>
                      <a:pt x="802" y="843"/>
                    </a:lnTo>
                    <a:lnTo>
                      <a:pt x="819" y="865"/>
                    </a:lnTo>
                    <a:lnTo>
                      <a:pt x="825" y="881"/>
                    </a:lnTo>
                    <a:lnTo>
                      <a:pt x="825" y="911"/>
                    </a:lnTo>
                    <a:lnTo>
                      <a:pt x="819" y="922"/>
                    </a:lnTo>
                    <a:lnTo>
                      <a:pt x="796" y="928"/>
                    </a:lnTo>
                    <a:lnTo>
                      <a:pt x="762" y="957"/>
                    </a:lnTo>
                    <a:lnTo>
                      <a:pt x="717" y="997"/>
                    </a:lnTo>
                    <a:lnTo>
                      <a:pt x="699" y="1014"/>
                    </a:lnTo>
                    <a:lnTo>
                      <a:pt x="688" y="1025"/>
                    </a:lnTo>
                    <a:lnTo>
                      <a:pt x="688" y="1042"/>
                    </a:lnTo>
                    <a:lnTo>
                      <a:pt x="637" y="1042"/>
                    </a:lnTo>
                    <a:lnTo>
                      <a:pt x="608" y="1048"/>
                    </a:lnTo>
                    <a:lnTo>
                      <a:pt x="585" y="1054"/>
                    </a:lnTo>
                    <a:lnTo>
                      <a:pt x="574" y="1065"/>
                    </a:lnTo>
                    <a:lnTo>
                      <a:pt x="557" y="1088"/>
                    </a:lnTo>
                    <a:lnTo>
                      <a:pt x="527" y="1099"/>
                    </a:lnTo>
                    <a:lnTo>
                      <a:pt x="511" y="1099"/>
                    </a:lnTo>
                    <a:lnTo>
                      <a:pt x="477" y="1094"/>
                    </a:lnTo>
                    <a:lnTo>
                      <a:pt x="420" y="1088"/>
                    </a:lnTo>
                    <a:lnTo>
                      <a:pt x="319" y="1048"/>
                    </a:lnTo>
                    <a:lnTo>
                      <a:pt x="279" y="1042"/>
                    </a:lnTo>
                    <a:lnTo>
                      <a:pt x="241" y="1054"/>
                    </a:lnTo>
                    <a:lnTo>
                      <a:pt x="211" y="1071"/>
                    </a:lnTo>
                    <a:lnTo>
                      <a:pt x="178" y="1076"/>
                    </a:lnTo>
                    <a:lnTo>
                      <a:pt x="148" y="1094"/>
                    </a:lnTo>
                    <a:lnTo>
                      <a:pt x="131" y="1105"/>
                    </a:lnTo>
                    <a:lnTo>
                      <a:pt x="68" y="1037"/>
                    </a:lnTo>
                    <a:lnTo>
                      <a:pt x="68" y="940"/>
                    </a:lnTo>
                    <a:lnTo>
                      <a:pt x="40" y="905"/>
                    </a:lnTo>
                    <a:lnTo>
                      <a:pt x="6" y="877"/>
                    </a:lnTo>
                    <a:lnTo>
                      <a:pt x="0" y="860"/>
                    </a:lnTo>
                    <a:lnTo>
                      <a:pt x="0" y="824"/>
                    </a:lnTo>
                    <a:lnTo>
                      <a:pt x="17" y="808"/>
                    </a:lnTo>
                    <a:lnTo>
                      <a:pt x="63" y="791"/>
                    </a:lnTo>
                    <a:lnTo>
                      <a:pt x="74" y="780"/>
                    </a:lnTo>
                    <a:lnTo>
                      <a:pt x="57" y="757"/>
                    </a:lnTo>
                    <a:lnTo>
                      <a:pt x="51" y="717"/>
                    </a:lnTo>
                    <a:lnTo>
                      <a:pt x="68" y="683"/>
                    </a:lnTo>
                    <a:lnTo>
                      <a:pt x="104" y="649"/>
                    </a:lnTo>
                    <a:lnTo>
                      <a:pt x="104" y="623"/>
                    </a:lnTo>
                    <a:lnTo>
                      <a:pt x="91" y="599"/>
                    </a:lnTo>
                    <a:lnTo>
                      <a:pt x="104" y="559"/>
                    </a:lnTo>
                    <a:lnTo>
                      <a:pt x="108" y="555"/>
                    </a:lnTo>
                    <a:lnTo>
                      <a:pt x="125" y="555"/>
                    </a:lnTo>
                    <a:lnTo>
                      <a:pt x="137" y="572"/>
                    </a:lnTo>
                    <a:lnTo>
                      <a:pt x="154" y="549"/>
                    </a:lnTo>
                    <a:lnTo>
                      <a:pt x="161" y="485"/>
                    </a:lnTo>
                    <a:lnTo>
                      <a:pt x="205" y="445"/>
                    </a:lnTo>
                    <a:lnTo>
                      <a:pt x="205" y="422"/>
                    </a:lnTo>
                    <a:lnTo>
                      <a:pt x="205" y="405"/>
                    </a:lnTo>
                    <a:lnTo>
                      <a:pt x="252" y="378"/>
                    </a:lnTo>
                    <a:lnTo>
                      <a:pt x="285" y="371"/>
                    </a:lnTo>
                    <a:lnTo>
                      <a:pt x="298" y="359"/>
                    </a:lnTo>
                    <a:lnTo>
                      <a:pt x="269" y="331"/>
                    </a:lnTo>
                    <a:lnTo>
                      <a:pt x="245" y="285"/>
                    </a:lnTo>
                    <a:lnTo>
                      <a:pt x="235" y="274"/>
                    </a:lnTo>
                    <a:lnTo>
                      <a:pt x="201" y="291"/>
                    </a:lnTo>
                    <a:lnTo>
                      <a:pt x="178" y="281"/>
                    </a:lnTo>
                    <a:lnTo>
                      <a:pt x="144" y="268"/>
                    </a:lnTo>
                    <a:lnTo>
                      <a:pt x="131" y="274"/>
                    </a:lnTo>
                    <a:lnTo>
                      <a:pt x="121" y="262"/>
                    </a:lnTo>
                    <a:lnTo>
                      <a:pt x="121" y="240"/>
                    </a:lnTo>
                    <a:lnTo>
                      <a:pt x="104" y="217"/>
                    </a:lnTo>
                    <a:lnTo>
                      <a:pt x="91" y="211"/>
                    </a:lnTo>
                    <a:lnTo>
                      <a:pt x="63" y="217"/>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53" name="Freeform 32"/>
              <p:cNvSpPr>
                <a:spLocks noChangeAspect="1"/>
              </p:cNvSpPr>
              <p:nvPr/>
            </p:nvSpPr>
            <p:spPr bwMode="auto">
              <a:xfrm>
                <a:off x="1127" y="3365"/>
                <a:ext cx="24" cy="17"/>
              </a:xfrm>
              <a:custGeom>
                <a:avLst/>
                <a:gdLst>
                  <a:gd name="T0" fmla="*/ 2 w 48"/>
                  <a:gd name="T1" fmla="*/ 0 h 34"/>
                  <a:gd name="T2" fmla="*/ 1 w 48"/>
                  <a:gd name="T3" fmla="*/ 0 h 34"/>
                  <a:gd name="T4" fmla="*/ 0 w 48"/>
                  <a:gd name="T5" fmla="*/ 1 h 34"/>
                  <a:gd name="T6" fmla="*/ 1 w 48"/>
                  <a:gd name="T7" fmla="*/ 1 h 34"/>
                  <a:gd name="T8" fmla="*/ 2 w 48"/>
                  <a:gd name="T9" fmla="*/ 1 h 34"/>
                  <a:gd name="T10" fmla="*/ 2 w 48"/>
                  <a:gd name="T11" fmla="*/ 0 h 34"/>
                  <a:gd name="T12" fmla="*/ 0 60000 65536"/>
                  <a:gd name="T13" fmla="*/ 0 60000 65536"/>
                  <a:gd name="T14" fmla="*/ 0 60000 65536"/>
                  <a:gd name="T15" fmla="*/ 0 60000 65536"/>
                  <a:gd name="T16" fmla="*/ 0 60000 65536"/>
                  <a:gd name="T17" fmla="*/ 0 60000 65536"/>
                  <a:gd name="T18" fmla="*/ 0 w 48"/>
                  <a:gd name="T19" fmla="*/ 0 h 34"/>
                  <a:gd name="T20" fmla="*/ 48 w 4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8" h="34">
                    <a:moveTo>
                      <a:pt x="48" y="0"/>
                    </a:moveTo>
                    <a:lnTo>
                      <a:pt x="25" y="0"/>
                    </a:lnTo>
                    <a:lnTo>
                      <a:pt x="0" y="23"/>
                    </a:lnTo>
                    <a:lnTo>
                      <a:pt x="12" y="34"/>
                    </a:lnTo>
                    <a:lnTo>
                      <a:pt x="35" y="34"/>
                    </a:lnTo>
                    <a:lnTo>
                      <a:pt x="48"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54" name="Freeform 33"/>
              <p:cNvSpPr>
                <a:spLocks noChangeAspect="1"/>
              </p:cNvSpPr>
              <p:nvPr/>
            </p:nvSpPr>
            <p:spPr bwMode="auto">
              <a:xfrm>
                <a:off x="1197" y="3322"/>
                <a:ext cx="55" cy="43"/>
              </a:xfrm>
              <a:custGeom>
                <a:avLst/>
                <a:gdLst>
                  <a:gd name="T0" fmla="*/ 3 w 109"/>
                  <a:gd name="T1" fmla="*/ 0 h 86"/>
                  <a:gd name="T2" fmla="*/ 3 w 109"/>
                  <a:gd name="T3" fmla="*/ 1 h 86"/>
                  <a:gd name="T4" fmla="*/ 1 w 109"/>
                  <a:gd name="T5" fmla="*/ 1 h 86"/>
                  <a:gd name="T6" fmla="*/ 0 w 109"/>
                  <a:gd name="T7" fmla="*/ 1 h 86"/>
                  <a:gd name="T8" fmla="*/ 2 w 109"/>
                  <a:gd name="T9" fmla="*/ 3 h 86"/>
                  <a:gd name="T10" fmla="*/ 2 w 109"/>
                  <a:gd name="T11" fmla="*/ 3 h 86"/>
                  <a:gd name="T12" fmla="*/ 3 w 109"/>
                  <a:gd name="T13" fmla="*/ 3 h 86"/>
                  <a:gd name="T14" fmla="*/ 4 w 109"/>
                  <a:gd name="T15" fmla="*/ 3 h 86"/>
                  <a:gd name="T16" fmla="*/ 4 w 109"/>
                  <a:gd name="T17" fmla="*/ 1 h 86"/>
                  <a:gd name="T18" fmla="*/ 3 w 109"/>
                  <a:gd name="T19" fmla="*/ 1 h 86"/>
                  <a:gd name="T20" fmla="*/ 3 w 109"/>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86"/>
                  <a:gd name="T35" fmla="*/ 109 w 109"/>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86">
                    <a:moveTo>
                      <a:pt x="80" y="0"/>
                    </a:moveTo>
                    <a:lnTo>
                      <a:pt x="69" y="10"/>
                    </a:lnTo>
                    <a:lnTo>
                      <a:pt x="23" y="17"/>
                    </a:lnTo>
                    <a:lnTo>
                      <a:pt x="0" y="46"/>
                    </a:lnTo>
                    <a:lnTo>
                      <a:pt x="34" y="69"/>
                    </a:lnTo>
                    <a:lnTo>
                      <a:pt x="52" y="86"/>
                    </a:lnTo>
                    <a:lnTo>
                      <a:pt x="86" y="80"/>
                    </a:lnTo>
                    <a:lnTo>
                      <a:pt x="109" y="69"/>
                    </a:lnTo>
                    <a:lnTo>
                      <a:pt x="103" y="46"/>
                    </a:lnTo>
                    <a:lnTo>
                      <a:pt x="86" y="29"/>
                    </a:lnTo>
                    <a:lnTo>
                      <a:pt x="80"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55" name="Freeform 34"/>
              <p:cNvSpPr>
                <a:spLocks noChangeAspect="1"/>
              </p:cNvSpPr>
              <p:nvPr/>
            </p:nvSpPr>
            <p:spPr bwMode="auto">
              <a:xfrm>
                <a:off x="1282" y="3325"/>
                <a:ext cx="18" cy="23"/>
              </a:xfrm>
              <a:custGeom>
                <a:avLst/>
                <a:gdLst>
                  <a:gd name="T0" fmla="*/ 1 w 35"/>
                  <a:gd name="T1" fmla="*/ 0 h 44"/>
                  <a:gd name="T2" fmla="*/ 0 w 35"/>
                  <a:gd name="T3" fmla="*/ 1 h 44"/>
                  <a:gd name="T4" fmla="*/ 1 w 35"/>
                  <a:gd name="T5" fmla="*/ 1 h 44"/>
                  <a:gd name="T6" fmla="*/ 2 w 35"/>
                  <a:gd name="T7" fmla="*/ 2 h 44"/>
                  <a:gd name="T8" fmla="*/ 1 w 35"/>
                  <a:gd name="T9" fmla="*/ 0 h 44"/>
                  <a:gd name="T10" fmla="*/ 0 60000 65536"/>
                  <a:gd name="T11" fmla="*/ 0 60000 65536"/>
                  <a:gd name="T12" fmla="*/ 0 60000 65536"/>
                  <a:gd name="T13" fmla="*/ 0 60000 65536"/>
                  <a:gd name="T14" fmla="*/ 0 60000 65536"/>
                  <a:gd name="T15" fmla="*/ 0 w 35"/>
                  <a:gd name="T16" fmla="*/ 0 h 44"/>
                  <a:gd name="T17" fmla="*/ 35 w 35"/>
                  <a:gd name="T18" fmla="*/ 44 h 44"/>
                </a:gdLst>
                <a:ahLst/>
                <a:cxnLst>
                  <a:cxn ang="T10">
                    <a:pos x="T0" y="T1"/>
                  </a:cxn>
                  <a:cxn ang="T11">
                    <a:pos x="T2" y="T3"/>
                  </a:cxn>
                  <a:cxn ang="T12">
                    <a:pos x="T4" y="T5"/>
                  </a:cxn>
                  <a:cxn ang="T13">
                    <a:pos x="T6" y="T7"/>
                  </a:cxn>
                  <a:cxn ang="T14">
                    <a:pos x="T8" y="T9"/>
                  </a:cxn>
                </a:cxnLst>
                <a:rect l="T15" t="T16" r="T17" b="T18"/>
                <a:pathLst>
                  <a:path w="35" h="44">
                    <a:moveTo>
                      <a:pt x="23" y="0"/>
                    </a:moveTo>
                    <a:lnTo>
                      <a:pt x="0" y="11"/>
                    </a:lnTo>
                    <a:lnTo>
                      <a:pt x="18" y="28"/>
                    </a:lnTo>
                    <a:lnTo>
                      <a:pt x="35" y="44"/>
                    </a:lnTo>
                    <a:lnTo>
                      <a:pt x="2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sp>
          <p:nvSpPr>
            <p:cNvPr id="93211" name="Freeform 35"/>
            <p:cNvSpPr>
              <a:spLocks noChangeAspect="1"/>
            </p:cNvSpPr>
            <p:nvPr/>
          </p:nvSpPr>
          <p:spPr bwMode="auto">
            <a:xfrm>
              <a:off x="1739" y="618"/>
              <a:ext cx="718" cy="654"/>
            </a:xfrm>
            <a:custGeom>
              <a:avLst/>
              <a:gdLst>
                <a:gd name="T0" fmla="*/ 1434 w 467"/>
                <a:gd name="T1" fmla="*/ 1528 h 425"/>
                <a:gd name="T2" fmla="*/ 1407 w 467"/>
                <a:gd name="T3" fmla="*/ 1845 h 425"/>
                <a:gd name="T4" fmla="*/ 1142 w 467"/>
                <a:gd name="T5" fmla="*/ 1793 h 425"/>
                <a:gd name="T6" fmla="*/ 844 w 467"/>
                <a:gd name="T7" fmla="*/ 2216 h 425"/>
                <a:gd name="T8" fmla="*/ 435 w 467"/>
                <a:gd name="T9" fmla="*/ 2536 h 425"/>
                <a:gd name="T10" fmla="*/ 175 w 467"/>
                <a:gd name="T11" fmla="*/ 2590 h 425"/>
                <a:gd name="T12" fmla="*/ 83 w 467"/>
                <a:gd name="T13" fmla="*/ 2673 h 425"/>
                <a:gd name="T14" fmla="*/ 145 w 467"/>
                <a:gd name="T15" fmla="*/ 2927 h 425"/>
                <a:gd name="T16" fmla="*/ 61 w 467"/>
                <a:gd name="T17" fmla="*/ 3247 h 425"/>
                <a:gd name="T18" fmla="*/ 237 w 467"/>
                <a:gd name="T19" fmla="*/ 3247 h 425"/>
                <a:gd name="T20" fmla="*/ 404 w 467"/>
                <a:gd name="T21" fmla="*/ 3227 h 425"/>
                <a:gd name="T22" fmla="*/ 320 w 467"/>
                <a:gd name="T23" fmla="*/ 3472 h 425"/>
                <a:gd name="T24" fmla="*/ 718 w 467"/>
                <a:gd name="T25" fmla="*/ 3545 h 425"/>
                <a:gd name="T26" fmla="*/ 1069 w 467"/>
                <a:gd name="T27" fmla="*/ 3665 h 425"/>
                <a:gd name="T28" fmla="*/ 1434 w 467"/>
                <a:gd name="T29" fmla="*/ 3472 h 425"/>
                <a:gd name="T30" fmla="*/ 2463 w 467"/>
                <a:gd name="T31" fmla="*/ 3545 h 425"/>
                <a:gd name="T32" fmla="*/ 3004 w 467"/>
                <a:gd name="T33" fmla="*/ 3204 h 425"/>
                <a:gd name="T34" fmla="*/ 3295 w 467"/>
                <a:gd name="T35" fmla="*/ 2927 h 425"/>
                <a:gd name="T36" fmla="*/ 3558 w 467"/>
                <a:gd name="T37" fmla="*/ 2590 h 425"/>
                <a:gd name="T38" fmla="*/ 3671 w 467"/>
                <a:gd name="T39" fmla="*/ 1793 h 425"/>
                <a:gd name="T40" fmla="*/ 3814 w 467"/>
                <a:gd name="T41" fmla="*/ 1425 h 425"/>
                <a:gd name="T42" fmla="*/ 3616 w 467"/>
                <a:gd name="T43" fmla="*/ 1009 h 425"/>
                <a:gd name="T44" fmla="*/ 3326 w 467"/>
                <a:gd name="T45" fmla="*/ 928 h 425"/>
                <a:gd name="T46" fmla="*/ 3179 w 467"/>
                <a:gd name="T47" fmla="*/ 542 h 425"/>
                <a:gd name="T48" fmla="*/ 3595 w 467"/>
                <a:gd name="T49" fmla="*/ 0 h 425"/>
                <a:gd name="T50" fmla="*/ 2955 w 467"/>
                <a:gd name="T51" fmla="*/ 52 h 425"/>
                <a:gd name="T52" fmla="*/ 2664 w 467"/>
                <a:gd name="T53" fmla="*/ 251 h 425"/>
                <a:gd name="T54" fmla="*/ 2388 w 467"/>
                <a:gd name="T55" fmla="*/ 291 h 425"/>
                <a:gd name="T56" fmla="*/ 2704 w 467"/>
                <a:gd name="T57" fmla="*/ 589 h 425"/>
                <a:gd name="T58" fmla="*/ 2097 w 467"/>
                <a:gd name="T59" fmla="*/ 663 h 425"/>
                <a:gd name="T60" fmla="*/ 1505 w 467"/>
                <a:gd name="T61" fmla="*/ 419 h 425"/>
                <a:gd name="T62" fmla="*/ 1331 w 467"/>
                <a:gd name="T63" fmla="*/ 717 h 425"/>
                <a:gd name="T64" fmla="*/ 1311 w 467"/>
                <a:gd name="T65" fmla="*/ 886 h 425"/>
                <a:gd name="T66" fmla="*/ 1162 w 467"/>
                <a:gd name="T67" fmla="*/ 1183 h 425"/>
                <a:gd name="T68" fmla="*/ 955 w 467"/>
                <a:gd name="T69" fmla="*/ 1476 h 425"/>
                <a:gd name="T70" fmla="*/ 1184 w 467"/>
                <a:gd name="T71" fmla="*/ 1676 h 4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7"/>
                <a:gd name="T109" fmla="*/ 0 h 425"/>
                <a:gd name="T110" fmla="*/ 467 w 467"/>
                <a:gd name="T111" fmla="*/ 425 h 4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7" h="425">
                  <a:moveTo>
                    <a:pt x="173" y="160"/>
                  </a:moveTo>
                  <a:lnTo>
                    <a:pt x="167" y="177"/>
                  </a:lnTo>
                  <a:lnTo>
                    <a:pt x="173" y="200"/>
                  </a:lnTo>
                  <a:lnTo>
                    <a:pt x="164" y="214"/>
                  </a:lnTo>
                  <a:lnTo>
                    <a:pt x="150" y="205"/>
                  </a:lnTo>
                  <a:lnTo>
                    <a:pt x="133" y="208"/>
                  </a:lnTo>
                  <a:lnTo>
                    <a:pt x="133" y="225"/>
                  </a:lnTo>
                  <a:lnTo>
                    <a:pt x="98" y="257"/>
                  </a:lnTo>
                  <a:lnTo>
                    <a:pt x="77" y="265"/>
                  </a:lnTo>
                  <a:lnTo>
                    <a:pt x="51" y="294"/>
                  </a:lnTo>
                  <a:lnTo>
                    <a:pt x="34" y="302"/>
                  </a:lnTo>
                  <a:lnTo>
                    <a:pt x="20" y="300"/>
                  </a:lnTo>
                  <a:lnTo>
                    <a:pt x="14" y="305"/>
                  </a:lnTo>
                  <a:lnTo>
                    <a:pt x="10" y="310"/>
                  </a:lnTo>
                  <a:lnTo>
                    <a:pt x="17" y="319"/>
                  </a:lnTo>
                  <a:lnTo>
                    <a:pt x="17" y="339"/>
                  </a:lnTo>
                  <a:lnTo>
                    <a:pt x="0" y="358"/>
                  </a:lnTo>
                  <a:lnTo>
                    <a:pt x="7" y="376"/>
                  </a:lnTo>
                  <a:lnTo>
                    <a:pt x="27" y="376"/>
                  </a:lnTo>
                  <a:lnTo>
                    <a:pt x="34" y="362"/>
                  </a:lnTo>
                  <a:lnTo>
                    <a:pt x="47" y="374"/>
                  </a:lnTo>
                  <a:lnTo>
                    <a:pt x="31" y="385"/>
                  </a:lnTo>
                  <a:lnTo>
                    <a:pt x="37" y="402"/>
                  </a:lnTo>
                  <a:lnTo>
                    <a:pt x="47" y="405"/>
                  </a:lnTo>
                  <a:lnTo>
                    <a:pt x="84" y="411"/>
                  </a:lnTo>
                  <a:lnTo>
                    <a:pt x="90" y="415"/>
                  </a:lnTo>
                  <a:lnTo>
                    <a:pt x="124" y="425"/>
                  </a:lnTo>
                  <a:lnTo>
                    <a:pt x="138" y="419"/>
                  </a:lnTo>
                  <a:lnTo>
                    <a:pt x="167" y="402"/>
                  </a:lnTo>
                  <a:lnTo>
                    <a:pt x="210" y="411"/>
                  </a:lnTo>
                  <a:lnTo>
                    <a:pt x="287" y="411"/>
                  </a:lnTo>
                  <a:lnTo>
                    <a:pt x="330" y="402"/>
                  </a:lnTo>
                  <a:lnTo>
                    <a:pt x="350" y="371"/>
                  </a:lnTo>
                  <a:lnTo>
                    <a:pt x="377" y="358"/>
                  </a:lnTo>
                  <a:lnTo>
                    <a:pt x="384" y="339"/>
                  </a:lnTo>
                  <a:lnTo>
                    <a:pt x="393" y="314"/>
                  </a:lnTo>
                  <a:lnTo>
                    <a:pt x="414" y="300"/>
                  </a:lnTo>
                  <a:lnTo>
                    <a:pt x="430" y="257"/>
                  </a:lnTo>
                  <a:lnTo>
                    <a:pt x="427" y="208"/>
                  </a:lnTo>
                  <a:lnTo>
                    <a:pt x="467" y="185"/>
                  </a:lnTo>
                  <a:lnTo>
                    <a:pt x="444" y="165"/>
                  </a:lnTo>
                  <a:lnTo>
                    <a:pt x="437" y="131"/>
                  </a:lnTo>
                  <a:lnTo>
                    <a:pt x="421" y="117"/>
                  </a:lnTo>
                  <a:lnTo>
                    <a:pt x="404" y="117"/>
                  </a:lnTo>
                  <a:lnTo>
                    <a:pt x="387" y="108"/>
                  </a:lnTo>
                  <a:lnTo>
                    <a:pt x="356" y="71"/>
                  </a:lnTo>
                  <a:lnTo>
                    <a:pt x="370" y="63"/>
                  </a:lnTo>
                  <a:lnTo>
                    <a:pt x="424" y="14"/>
                  </a:lnTo>
                  <a:lnTo>
                    <a:pt x="418" y="0"/>
                  </a:lnTo>
                  <a:lnTo>
                    <a:pt x="401" y="3"/>
                  </a:lnTo>
                  <a:lnTo>
                    <a:pt x="344" y="6"/>
                  </a:lnTo>
                  <a:lnTo>
                    <a:pt x="324" y="20"/>
                  </a:lnTo>
                  <a:lnTo>
                    <a:pt x="310" y="29"/>
                  </a:lnTo>
                  <a:lnTo>
                    <a:pt x="290" y="26"/>
                  </a:lnTo>
                  <a:lnTo>
                    <a:pt x="278" y="34"/>
                  </a:lnTo>
                  <a:lnTo>
                    <a:pt x="287" y="49"/>
                  </a:lnTo>
                  <a:lnTo>
                    <a:pt x="315" y="68"/>
                  </a:lnTo>
                  <a:lnTo>
                    <a:pt x="295" y="71"/>
                  </a:lnTo>
                  <a:lnTo>
                    <a:pt x="244" y="77"/>
                  </a:lnTo>
                  <a:lnTo>
                    <a:pt x="210" y="63"/>
                  </a:lnTo>
                  <a:lnTo>
                    <a:pt x="175" y="49"/>
                  </a:lnTo>
                  <a:lnTo>
                    <a:pt x="164" y="57"/>
                  </a:lnTo>
                  <a:lnTo>
                    <a:pt x="155" y="83"/>
                  </a:lnTo>
                  <a:lnTo>
                    <a:pt x="158" y="97"/>
                  </a:lnTo>
                  <a:lnTo>
                    <a:pt x="153" y="103"/>
                  </a:lnTo>
                  <a:lnTo>
                    <a:pt x="133" y="111"/>
                  </a:lnTo>
                  <a:lnTo>
                    <a:pt x="135" y="137"/>
                  </a:lnTo>
                  <a:lnTo>
                    <a:pt x="133" y="143"/>
                  </a:lnTo>
                  <a:lnTo>
                    <a:pt x="111" y="171"/>
                  </a:lnTo>
                  <a:lnTo>
                    <a:pt x="130" y="197"/>
                  </a:lnTo>
                  <a:lnTo>
                    <a:pt x="138" y="194"/>
                  </a:lnTo>
                  <a:lnTo>
                    <a:pt x="173" y="16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12" name="Group 36"/>
            <p:cNvGrpSpPr>
              <a:grpSpLocks noChangeAspect="1"/>
            </p:cNvGrpSpPr>
            <p:nvPr/>
          </p:nvGrpSpPr>
          <p:grpSpPr bwMode="auto">
            <a:xfrm>
              <a:off x="2162" y="1846"/>
              <a:ext cx="1813" cy="2137"/>
              <a:chOff x="1015" y="2583"/>
              <a:chExt cx="587" cy="697"/>
            </a:xfrm>
          </p:grpSpPr>
          <p:sp>
            <p:nvSpPr>
              <p:cNvPr id="93250" name="Freeform 37"/>
              <p:cNvSpPr>
                <a:spLocks noChangeAspect="1"/>
              </p:cNvSpPr>
              <p:nvPr/>
            </p:nvSpPr>
            <p:spPr bwMode="auto">
              <a:xfrm>
                <a:off x="1551" y="3187"/>
                <a:ext cx="51" cy="93"/>
              </a:xfrm>
              <a:custGeom>
                <a:avLst/>
                <a:gdLst>
                  <a:gd name="T0" fmla="*/ 3 w 103"/>
                  <a:gd name="T1" fmla="*/ 0 h 187"/>
                  <a:gd name="T2" fmla="*/ 2 w 103"/>
                  <a:gd name="T3" fmla="*/ 1 h 187"/>
                  <a:gd name="T4" fmla="*/ 0 w 103"/>
                  <a:gd name="T5" fmla="*/ 1 h 187"/>
                  <a:gd name="T6" fmla="*/ 0 w 103"/>
                  <a:gd name="T7" fmla="*/ 2 h 187"/>
                  <a:gd name="T8" fmla="*/ 0 w 103"/>
                  <a:gd name="T9" fmla="*/ 2 h 187"/>
                  <a:gd name="T10" fmla="*/ 0 w 103"/>
                  <a:gd name="T11" fmla="*/ 4 h 187"/>
                  <a:gd name="T12" fmla="*/ 0 w 103"/>
                  <a:gd name="T13" fmla="*/ 5 h 187"/>
                  <a:gd name="T14" fmla="*/ 1 w 103"/>
                  <a:gd name="T15" fmla="*/ 5 h 187"/>
                  <a:gd name="T16" fmla="*/ 1 w 103"/>
                  <a:gd name="T17" fmla="*/ 4 h 187"/>
                  <a:gd name="T18" fmla="*/ 2 w 103"/>
                  <a:gd name="T19" fmla="*/ 3 h 187"/>
                  <a:gd name="T20" fmla="*/ 2 w 103"/>
                  <a:gd name="T21" fmla="*/ 2 h 187"/>
                  <a:gd name="T22" fmla="*/ 3 w 103"/>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87"/>
                  <a:gd name="T38" fmla="*/ 103 w 103"/>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87">
                    <a:moveTo>
                      <a:pt x="103" y="0"/>
                    </a:moveTo>
                    <a:lnTo>
                      <a:pt x="70" y="40"/>
                    </a:lnTo>
                    <a:lnTo>
                      <a:pt x="29" y="40"/>
                    </a:lnTo>
                    <a:lnTo>
                      <a:pt x="0" y="64"/>
                    </a:lnTo>
                    <a:lnTo>
                      <a:pt x="6" y="94"/>
                    </a:lnTo>
                    <a:lnTo>
                      <a:pt x="6" y="147"/>
                    </a:lnTo>
                    <a:lnTo>
                      <a:pt x="29" y="187"/>
                    </a:lnTo>
                    <a:lnTo>
                      <a:pt x="57" y="176"/>
                    </a:lnTo>
                    <a:lnTo>
                      <a:pt x="63" y="153"/>
                    </a:lnTo>
                    <a:lnTo>
                      <a:pt x="93" y="101"/>
                    </a:lnTo>
                    <a:lnTo>
                      <a:pt x="93" y="73"/>
                    </a:lnTo>
                    <a:lnTo>
                      <a:pt x="10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51" name="Freeform 38"/>
              <p:cNvSpPr>
                <a:spLocks noChangeAspect="1"/>
              </p:cNvSpPr>
              <p:nvPr/>
            </p:nvSpPr>
            <p:spPr bwMode="auto">
              <a:xfrm>
                <a:off x="1015" y="2583"/>
                <a:ext cx="587" cy="574"/>
              </a:xfrm>
              <a:custGeom>
                <a:avLst/>
                <a:gdLst>
                  <a:gd name="T0" fmla="*/ 1 w 1174"/>
                  <a:gd name="T1" fmla="*/ 6 h 1148"/>
                  <a:gd name="T2" fmla="*/ 1 w 1174"/>
                  <a:gd name="T3" fmla="*/ 9 h 1148"/>
                  <a:gd name="T4" fmla="*/ 3 w 1174"/>
                  <a:gd name="T5" fmla="*/ 10 h 1148"/>
                  <a:gd name="T6" fmla="*/ 5 w 1174"/>
                  <a:gd name="T7" fmla="*/ 12 h 1148"/>
                  <a:gd name="T8" fmla="*/ 5 w 1174"/>
                  <a:gd name="T9" fmla="*/ 13 h 1148"/>
                  <a:gd name="T10" fmla="*/ 6 w 1174"/>
                  <a:gd name="T11" fmla="*/ 17 h 1148"/>
                  <a:gd name="T12" fmla="*/ 7 w 1174"/>
                  <a:gd name="T13" fmla="*/ 20 h 1148"/>
                  <a:gd name="T14" fmla="*/ 6 w 1174"/>
                  <a:gd name="T15" fmla="*/ 20 h 1148"/>
                  <a:gd name="T16" fmla="*/ 5 w 1174"/>
                  <a:gd name="T17" fmla="*/ 22 h 1148"/>
                  <a:gd name="T18" fmla="*/ 5 w 1174"/>
                  <a:gd name="T19" fmla="*/ 24 h 1148"/>
                  <a:gd name="T20" fmla="*/ 2 w 1174"/>
                  <a:gd name="T21" fmla="*/ 28 h 1148"/>
                  <a:gd name="T22" fmla="*/ 2 w 1174"/>
                  <a:gd name="T23" fmla="*/ 29 h 1148"/>
                  <a:gd name="T24" fmla="*/ 7 w 1174"/>
                  <a:gd name="T25" fmla="*/ 33 h 1148"/>
                  <a:gd name="T26" fmla="*/ 11 w 1174"/>
                  <a:gd name="T27" fmla="*/ 35 h 1148"/>
                  <a:gd name="T28" fmla="*/ 15 w 1174"/>
                  <a:gd name="T29" fmla="*/ 36 h 1148"/>
                  <a:gd name="T30" fmla="*/ 17 w 1174"/>
                  <a:gd name="T31" fmla="*/ 34 h 1148"/>
                  <a:gd name="T32" fmla="*/ 20 w 1174"/>
                  <a:gd name="T33" fmla="*/ 31 h 1148"/>
                  <a:gd name="T34" fmla="*/ 22 w 1174"/>
                  <a:gd name="T35" fmla="*/ 34 h 1148"/>
                  <a:gd name="T36" fmla="*/ 26 w 1174"/>
                  <a:gd name="T37" fmla="*/ 35 h 1148"/>
                  <a:gd name="T38" fmla="*/ 29 w 1174"/>
                  <a:gd name="T39" fmla="*/ 35 h 1148"/>
                  <a:gd name="T40" fmla="*/ 31 w 1174"/>
                  <a:gd name="T41" fmla="*/ 31 h 1148"/>
                  <a:gd name="T42" fmla="*/ 29 w 1174"/>
                  <a:gd name="T43" fmla="*/ 30 h 1148"/>
                  <a:gd name="T44" fmla="*/ 29 w 1174"/>
                  <a:gd name="T45" fmla="*/ 27 h 1148"/>
                  <a:gd name="T46" fmla="*/ 30 w 1174"/>
                  <a:gd name="T47" fmla="*/ 24 h 1148"/>
                  <a:gd name="T48" fmla="*/ 30 w 1174"/>
                  <a:gd name="T49" fmla="*/ 21 h 1148"/>
                  <a:gd name="T50" fmla="*/ 28 w 1174"/>
                  <a:gd name="T51" fmla="*/ 21 h 1148"/>
                  <a:gd name="T52" fmla="*/ 28 w 1174"/>
                  <a:gd name="T53" fmla="*/ 21 h 1148"/>
                  <a:gd name="T54" fmla="*/ 29 w 1174"/>
                  <a:gd name="T55" fmla="*/ 19 h 1148"/>
                  <a:gd name="T56" fmla="*/ 33 w 1174"/>
                  <a:gd name="T57" fmla="*/ 17 h 1148"/>
                  <a:gd name="T58" fmla="*/ 34 w 1174"/>
                  <a:gd name="T59" fmla="*/ 15 h 1148"/>
                  <a:gd name="T60" fmla="*/ 35 w 1174"/>
                  <a:gd name="T61" fmla="*/ 13 h 1148"/>
                  <a:gd name="T62" fmla="*/ 37 w 1174"/>
                  <a:gd name="T63" fmla="*/ 11 h 1148"/>
                  <a:gd name="T64" fmla="*/ 35 w 1174"/>
                  <a:gd name="T65" fmla="*/ 10 h 1148"/>
                  <a:gd name="T66" fmla="*/ 33 w 1174"/>
                  <a:gd name="T67" fmla="*/ 9 h 1148"/>
                  <a:gd name="T68" fmla="*/ 30 w 1174"/>
                  <a:gd name="T69" fmla="*/ 7 h 1148"/>
                  <a:gd name="T70" fmla="*/ 27 w 1174"/>
                  <a:gd name="T71" fmla="*/ 5 h 1148"/>
                  <a:gd name="T72" fmla="*/ 25 w 1174"/>
                  <a:gd name="T73" fmla="*/ 3 h 1148"/>
                  <a:gd name="T74" fmla="*/ 24 w 1174"/>
                  <a:gd name="T75" fmla="*/ 1 h 1148"/>
                  <a:gd name="T76" fmla="*/ 21 w 1174"/>
                  <a:gd name="T77" fmla="*/ 1 h 1148"/>
                  <a:gd name="T78" fmla="*/ 20 w 1174"/>
                  <a:gd name="T79" fmla="*/ 1 h 1148"/>
                  <a:gd name="T80" fmla="*/ 15 w 1174"/>
                  <a:gd name="T81" fmla="*/ 4 h 1148"/>
                  <a:gd name="T82" fmla="*/ 12 w 1174"/>
                  <a:gd name="T83" fmla="*/ 5 h 1148"/>
                  <a:gd name="T84" fmla="*/ 10 w 1174"/>
                  <a:gd name="T85" fmla="*/ 3 h 1148"/>
                  <a:gd name="T86" fmla="*/ 9 w 1174"/>
                  <a:gd name="T87" fmla="*/ 2 h 1148"/>
                  <a:gd name="T88" fmla="*/ 9 w 1174"/>
                  <a:gd name="T89" fmla="*/ 4 h 1148"/>
                  <a:gd name="T90" fmla="*/ 9 w 1174"/>
                  <a:gd name="T91" fmla="*/ 5 h 1148"/>
                  <a:gd name="T92" fmla="*/ 9 w 1174"/>
                  <a:gd name="T93" fmla="*/ 6 h 1148"/>
                  <a:gd name="T94" fmla="*/ 6 w 1174"/>
                  <a:gd name="T95" fmla="*/ 6 h 1148"/>
                  <a:gd name="T96" fmla="*/ 5 w 1174"/>
                  <a:gd name="T97" fmla="*/ 4 h 1148"/>
                  <a:gd name="T98" fmla="*/ 2 w 1174"/>
                  <a:gd name="T99" fmla="*/ 5 h 11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4"/>
                  <a:gd name="T151" fmla="*/ 0 h 1148"/>
                  <a:gd name="T152" fmla="*/ 1174 w 1174"/>
                  <a:gd name="T153" fmla="*/ 1148 h 11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4" h="1148">
                    <a:moveTo>
                      <a:pt x="20" y="163"/>
                    </a:moveTo>
                    <a:lnTo>
                      <a:pt x="31" y="191"/>
                    </a:lnTo>
                    <a:lnTo>
                      <a:pt x="20" y="214"/>
                    </a:lnTo>
                    <a:lnTo>
                      <a:pt x="17" y="223"/>
                    </a:lnTo>
                    <a:lnTo>
                      <a:pt x="0" y="217"/>
                    </a:lnTo>
                    <a:lnTo>
                      <a:pt x="6" y="231"/>
                    </a:lnTo>
                    <a:lnTo>
                      <a:pt x="6" y="245"/>
                    </a:lnTo>
                    <a:lnTo>
                      <a:pt x="20" y="268"/>
                    </a:lnTo>
                    <a:lnTo>
                      <a:pt x="46" y="260"/>
                    </a:lnTo>
                    <a:lnTo>
                      <a:pt x="80" y="297"/>
                    </a:lnTo>
                    <a:lnTo>
                      <a:pt x="94" y="322"/>
                    </a:lnTo>
                    <a:lnTo>
                      <a:pt x="114" y="340"/>
                    </a:lnTo>
                    <a:lnTo>
                      <a:pt x="140" y="340"/>
                    </a:lnTo>
                    <a:lnTo>
                      <a:pt x="151" y="362"/>
                    </a:lnTo>
                    <a:lnTo>
                      <a:pt x="174" y="382"/>
                    </a:lnTo>
                    <a:lnTo>
                      <a:pt x="188" y="385"/>
                    </a:lnTo>
                    <a:lnTo>
                      <a:pt x="191" y="393"/>
                    </a:lnTo>
                    <a:lnTo>
                      <a:pt x="183" y="411"/>
                    </a:lnTo>
                    <a:lnTo>
                      <a:pt x="183" y="428"/>
                    </a:lnTo>
                    <a:lnTo>
                      <a:pt x="180" y="445"/>
                    </a:lnTo>
                    <a:lnTo>
                      <a:pt x="174" y="474"/>
                    </a:lnTo>
                    <a:lnTo>
                      <a:pt x="197" y="502"/>
                    </a:lnTo>
                    <a:lnTo>
                      <a:pt x="223" y="522"/>
                    </a:lnTo>
                    <a:lnTo>
                      <a:pt x="223" y="536"/>
                    </a:lnTo>
                    <a:lnTo>
                      <a:pt x="220" y="585"/>
                    </a:lnTo>
                    <a:lnTo>
                      <a:pt x="214" y="625"/>
                    </a:lnTo>
                    <a:lnTo>
                      <a:pt x="220" y="642"/>
                    </a:lnTo>
                    <a:lnTo>
                      <a:pt x="243" y="659"/>
                    </a:lnTo>
                    <a:lnTo>
                      <a:pt x="243" y="693"/>
                    </a:lnTo>
                    <a:lnTo>
                      <a:pt x="243" y="716"/>
                    </a:lnTo>
                    <a:lnTo>
                      <a:pt x="217" y="682"/>
                    </a:lnTo>
                    <a:lnTo>
                      <a:pt x="203" y="659"/>
                    </a:lnTo>
                    <a:lnTo>
                      <a:pt x="194" y="666"/>
                    </a:lnTo>
                    <a:lnTo>
                      <a:pt x="200" y="682"/>
                    </a:lnTo>
                    <a:lnTo>
                      <a:pt x="191" y="703"/>
                    </a:lnTo>
                    <a:lnTo>
                      <a:pt x="177" y="723"/>
                    </a:lnTo>
                    <a:lnTo>
                      <a:pt x="168" y="736"/>
                    </a:lnTo>
                    <a:lnTo>
                      <a:pt x="180" y="750"/>
                    </a:lnTo>
                    <a:lnTo>
                      <a:pt x="171" y="766"/>
                    </a:lnTo>
                    <a:lnTo>
                      <a:pt x="151" y="786"/>
                    </a:lnTo>
                    <a:lnTo>
                      <a:pt x="148" y="803"/>
                    </a:lnTo>
                    <a:lnTo>
                      <a:pt x="137" y="823"/>
                    </a:lnTo>
                    <a:lnTo>
                      <a:pt x="106" y="860"/>
                    </a:lnTo>
                    <a:lnTo>
                      <a:pt x="88" y="897"/>
                    </a:lnTo>
                    <a:lnTo>
                      <a:pt x="88" y="903"/>
                    </a:lnTo>
                    <a:lnTo>
                      <a:pt x="97" y="914"/>
                    </a:lnTo>
                    <a:lnTo>
                      <a:pt x="86" y="931"/>
                    </a:lnTo>
                    <a:lnTo>
                      <a:pt x="91" y="951"/>
                    </a:lnTo>
                    <a:lnTo>
                      <a:pt x="108" y="977"/>
                    </a:lnTo>
                    <a:lnTo>
                      <a:pt x="180" y="1017"/>
                    </a:lnTo>
                    <a:lnTo>
                      <a:pt x="231" y="1060"/>
                    </a:lnTo>
                    <a:lnTo>
                      <a:pt x="248" y="1054"/>
                    </a:lnTo>
                    <a:lnTo>
                      <a:pt x="274" y="1045"/>
                    </a:lnTo>
                    <a:lnTo>
                      <a:pt x="362" y="1082"/>
                    </a:lnTo>
                    <a:lnTo>
                      <a:pt x="374" y="1094"/>
                    </a:lnTo>
                    <a:lnTo>
                      <a:pt x="382" y="1117"/>
                    </a:lnTo>
                    <a:lnTo>
                      <a:pt x="398" y="1125"/>
                    </a:lnTo>
                    <a:lnTo>
                      <a:pt x="418" y="1128"/>
                    </a:lnTo>
                    <a:lnTo>
                      <a:pt x="448" y="1145"/>
                    </a:lnTo>
                    <a:lnTo>
                      <a:pt x="499" y="1148"/>
                    </a:lnTo>
                    <a:lnTo>
                      <a:pt x="515" y="1128"/>
                    </a:lnTo>
                    <a:lnTo>
                      <a:pt x="519" y="1105"/>
                    </a:lnTo>
                    <a:lnTo>
                      <a:pt x="519" y="1080"/>
                    </a:lnTo>
                    <a:lnTo>
                      <a:pt x="542" y="1060"/>
                    </a:lnTo>
                    <a:lnTo>
                      <a:pt x="586" y="1037"/>
                    </a:lnTo>
                    <a:lnTo>
                      <a:pt x="606" y="1034"/>
                    </a:lnTo>
                    <a:lnTo>
                      <a:pt x="629" y="1022"/>
                    </a:lnTo>
                    <a:lnTo>
                      <a:pt x="649" y="1022"/>
                    </a:lnTo>
                    <a:lnTo>
                      <a:pt x="672" y="1037"/>
                    </a:lnTo>
                    <a:lnTo>
                      <a:pt x="689" y="1057"/>
                    </a:lnTo>
                    <a:lnTo>
                      <a:pt x="709" y="1057"/>
                    </a:lnTo>
                    <a:lnTo>
                      <a:pt x="726" y="1062"/>
                    </a:lnTo>
                    <a:lnTo>
                      <a:pt x="760" y="1065"/>
                    </a:lnTo>
                    <a:lnTo>
                      <a:pt x="783" y="1094"/>
                    </a:lnTo>
                    <a:lnTo>
                      <a:pt x="803" y="1108"/>
                    </a:lnTo>
                    <a:lnTo>
                      <a:pt x="832" y="1117"/>
                    </a:lnTo>
                    <a:lnTo>
                      <a:pt x="857" y="1131"/>
                    </a:lnTo>
                    <a:lnTo>
                      <a:pt x="871" y="1134"/>
                    </a:lnTo>
                    <a:lnTo>
                      <a:pt x="906" y="1099"/>
                    </a:lnTo>
                    <a:lnTo>
                      <a:pt x="929" y="1094"/>
                    </a:lnTo>
                    <a:lnTo>
                      <a:pt x="946" y="1080"/>
                    </a:lnTo>
                    <a:lnTo>
                      <a:pt x="971" y="1062"/>
                    </a:lnTo>
                    <a:lnTo>
                      <a:pt x="1003" y="1060"/>
                    </a:lnTo>
                    <a:lnTo>
                      <a:pt x="1000" y="1020"/>
                    </a:lnTo>
                    <a:lnTo>
                      <a:pt x="994" y="1008"/>
                    </a:lnTo>
                    <a:lnTo>
                      <a:pt x="980" y="988"/>
                    </a:lnTo>
                    <a:lnTo>
                      <a:pt x="969" y="991"/>
                    </a:lnTo>
                    <a:lnTo>
                      <a:pt x="957" y="988"/>
                    </a:lnTo>
                    <a:lnTo>
                      <a:pt x="946" y="971"/>
                    </a:lnTo>
                    <a:lnTo>
                      <a:pt x="943" y="931"/>
                    </a:lnTo>
                    <a:lnTo>
                      <a:pt x="966" y="904"/>
                    </a:lnTo>
                    <a:lnTo>
                      <a:pt x="949" y="883"/>
                    </a:lnTo>
                    <a:lnTo>
                      <a:pt x="949" y="874"/>
                    </a:lnTo>
                    <a:lnTo>
                      <a:pt x="983" y="840"/>
                    </a:lnTo>
                    <a:lnTo>
                      <a:pt x="983" y="827"/>
                    </a:lnTo>
                    <a:lnTo>
                      <a:pt x="977" y="786"/>
                    </a:lnTo>
                    <a:lnTo>
                      <a:pt x="997" y="766"/>
                    </a:lnTo>
                    <a:lnTo>
                      <a:pt x="980" y="743"/>
                    </a:lnTo>
                    <a:lnTo>
                      <a:pt x="980" y="726"/>
                    </a:lnTo>
                    <a:lnTo>
                      <a:pt x="977" y="696"/>
                    </a:lnTo>
                    <a:lnTo>
                      <a:pt x="969" y="689"/>
                    </a:lnTo>
                    <a:lnTo>
                      <a:pt x="949" y="689"/>
                    </a:lnTo>
                    <a:lnTo>
                      <a:pt x="931" y="693"/>
                    </a:lnTo>
                    <a:lnTo>
                      <a:pt x="926" y="699"/>
                    </a:lnTo>
                    <a:lnTo>
                      <a:pt x="914" y="710"/>
                    </a:lnTo>
                    <a:lnTo>
                      <a:pt x="897" y="716"/>
                    </a:lnTo>
                    <a:lnTo>
                      <a:pt x="891" y="699"/>
                    </a:lnTo>
                    <a:lnTo>
                      <a:pt x="903" y="686"/>
                    </a:lnTo>
                    <a:lnTo>
                      <a:pt x="909" y="673"/>
                    </a:lnTo>
                    <a:lnTo>
                      <a:pt x="909" y="659"/>
                    </a:lnTo>
                    <a:lnTo>
                      <a:pt x="940" y="629"/>
                    </a:lnTo>
                    <a:lnTo>
                      <a:pt x="957" y="622"/>
                    </a:lnTo>
                    <a:lnTo>
                      <a:pt x="960" y="599"/>
                    </a:lnTo>
                    <a:lnTo>
                      <a:pt x="977" y="579"/>
                    </a:lnTo>
                    <a:lnTo>
                      <a:pt x="1026" y="542"/>
                    </a:lnTo>
                    <a:lnTo>
                      <a:pt x="1040" y="542"/>
                    </a:lnTo>
                    <a:lnTo>
                      <a:pt x="1046" y="528"/>
                    </a:lnTo>
                    <a:lnTo>
                      <a:pt x="1063" y="511"/>
                    </a:lnTo>
                    <a:lnTo>
                      <a:pt x="1077" y="511"/>
                    </a:lnTo>
                    <a:lnTo>
                      <a:pt x="1083" y="502"/>
                    </a:lnTo>
                    <a:lnTo>
                      <a:pt x="1091" y="496"/>
                    </a:lnTo>
                    <a:lnTo>
                      <a:pt x="1104" y="476"/>
                    </a:lnTo>
                    <a:lnTo>
                      <a:pt x="1114" y="445"/>
                    </a:lnTo>
                    <a:lnTo>
                      <a:pt x="1117" y="425"/>
                    </a:lnTo>
                    <a:lnTo>
                      <a:pt x="1117" y="408"/>
                    </a:lnTo>
                    <a:lnTo>
                      <a:pt x="1134" y="388"/>
                    </a:lnTo>
                    <a:lnTo>
                      <a:pt x="1161" y="374"/>
                    </a:lnTo>
                    <a:lnTo>
                      <a:pt x="1174" y="360"/>
                    </a:lnTo>
                    <a:lnTo>
                      <a:pt x="1174" y="354"/>
                    </a:lnTo>
                    <a:lnTo>
                      <a:pt x="1151" y="337"/>
                    </a:lnTo>
                    <a:lnTo>
                      <a:pt x="1141" y="331"/>
                    </a:lnTo>
                    <a:lnTo>
                      <a:pt x="1107" y="328"/>
                    </a:lnTo>
                    <a:lnTo>
                      <a:pt x="1068" y="322"/>
                    </a:lnTo>
                    <a:lnTo>
                      <a:pt x="1054" y="320"/>
                    </a:lnTo>
                    <a:lnTo>
                      <a:pt x="1040" y="314"/>
                    </a:lnTo>
                    <a:lnTo>
                      <a:pt x="1026" y="300"/>
                    </a:lnTo>
                    <a:lnTo>
                      <a:pt x="1014" y="277"/>
                    </a:lnTo>
                    <a:lnTo>
                      <a:pt x="1003" y="263"/>
                    </a:lnTo>
                    <a:lnTo>
                      <a:pt x="988" y="257"/>
                    </a:lnTo>
                    <a:lnTo>
                      <a:pt x="971" y="251"/>
                    </a:lnTo>
                    <a:lnTo>
                      <a:pt x="963" y="248"/>
                    </a:lnTo>
                    <a:lnTo>
                      <a:pt x="940" y="228"/>
                    </a:lnTo>
                    <a:lnTo>
                      <a:pt x="911" y="205"/>
                    </a:lnTo>
                    <a:lnTo>
                      <a:pt x="894" y="183"/>
                    </a:lnTo>
                    <a:lnTo>
                      <a:pt x="874" y="177"/>
                    </a:lnTo>
                    <a:lnTo>
                      <a:pt x="863" y="168"/>
                    </a:lnTo>
                    <a:lnTo>
                      <a:pt x="854" y="146"/>
                    </a:lnTo>
                    <a:lnTo>
                      <a:pt x="829" y="117"/>
                    </a:lnTo>
                    <a:lnTo>
                      <a:pt x="823" y="97"/>
                    </a:lnTo>
                    <a:lnTo>
                      <a:pt x="803" y="77"/>
                    </a:lnTo>
                    <a:lnTo>
                      <a:pt x="794" y="60"/>
                    </a:lnTo>
                    <a:lnTo>
                      <a:pt x="783" y="46"/>
                    </a:lnTo>
                    <a:lnTo>
                      <a:pt x="763" y="31"/>
                    </a:lnTo>
                    <a:lnTo>
                      <a:pt x="743" y="9"/>
                    </a:lnTo>
                    <a:lnTo>
                      <a:pt x="726" y="0"/>
                    </a:lnTo>
                    <a:lnTo>
                      <a:pt x="683" y="3"/>
                    </a:lnTo>
                    <a:lnTo>
                      <a:pt x="666" y="3"/>
                    </a:lnTo>
                    <a:lnTo>
                      <a:pt x="643" y="20"/>
                    </a:lnTo>
                    <a:lnTo>
                      <a:pt x="656" y="34"/>
                    </a:lnTo>
                    <a:lnTo>
                      <a:pt x="640" y="54"/>
                    </a:lnTo>
                    <a:lnTo>
                      <a:pt x="596" y="108"/>
                    </a:lnTo>
                    <a:lnTo>
                      <a:pt x="575" y="120"/>
                    </a:lnTo>
                    <a:lnTo>
                      <a:pt x="515" y="126"/>
                    </a:lnTo>
                    <a:lnTo>
                      <a:pt x="488" y="134"/>
                    </a:lnTo>
                    <a:lnTo>
                      <a:pt x="475" y="148"/>
                    </a:lnTo>
                    <a:lnTo>
                      <a:pt x="468" y="160"/>
                    </a:lnTo>
                    <a:lnTo>
                      <a:pt x="445" y="154"/>
                    </a:lnTo>
                    <a:lnTo>
                      <a:pt x="408" y="160"/>
                    </a:lnTo>
                    <a:lnTo>
                      <a:pt x="385" y="157"/>
                    </a:lnTo>
                    <a:lnTo>
                      <a:pt x="365" y="143"/>
                    </a:lnTo>
                    <a:lnTo>
                      <a:pt x="351" y="126"/>
                    </a:lnTo>
                    <a:lnTo>
                      <a:pt x="337" y="120"/>
                    </a:lnTo>
                    <a:lnTo>
                      <a:pt x="348" y="106"/>
                    </a:lnTo>
                    <a:lnTo>
                      <a:pt x="331" y="91"/>
                    </a:lnTo>
                    <a:lnTo>
                      <a:pt x="317" y="88"/>
                    </a:lnTo>
                    <a:lnTo>
                      <a:pt x="305" y="86"/>
                    </a:lnTo>
                    <a:lnTo>
                      <a:pt x="303" y="91"/>
                    </a:lnTo>
                    <a:lnTo>
                      <a:pt x="314" y="103"/>
                    </a:lnTo>
                    <a:lnTo>
                      <a:pt x="308" y="111"/>
                    </a:lnTo>
                    <a:lnTo>
                      <a:pt x="314" y="128"/>
                    </a:lnTo>
                    <a:lnTo>
                      <a:pt x="317" y="148"/>
                    </a:lnTo>
                    <a:lnTo>
                      <a:pt x="317" y="163"/>
                    </a:lnTo>
                    <a:lnTo>
                      <a:pt x="314" y="166"/>
                    </a:lnTo>
                    <a:lnTo>
                      <a:pt x="303" y="174"/>
                    </a:lnTo>
                    <a:lnTo>
                      <a:pt x="300" y="188"/>
                    </a:lnTo>
                    <a:lnTo>
                      <a:pt x="300" y="203"/>
                    </a:lnTo>
                    <a:lnTo>
                      <a:pt x="297" y="214"/>
                    </a:lnTo>
                    <a:lnTo>
                      <a:pt x="280" y="211"/>
                    </a:lnTo>
                    <a:lnTo>
                      <a:pt x="260" y="200"/>
                    </a:lnTo>
                    <a:lnTo>
                      <a:pt x="248" y="211"/>
                    </a:lnTo>
                    <a:lnTo>
                      <a:pt x="228" y="197"/>
                    </a:lnTo>
                    <a:lnTo>
                      <a:pt x="217" y="194"/>
                    </a:lnTo>
                    <a:lnTo>
                      <a:pt x="203" y="205"/>
                    </a:lnTo>
                    <a:lnTo>
                      <a:pt x="191" y="203"/>
                    </a:lnTo>
                    <a:lnTo>
                      <a:pt x="191" y="194"/>
                    </a:lnTo>
                    <a:lnTo>
                      <a:pt x="143" y="148"/>
                    </a:lnTo>
                    <a:lnTo>
                      <a:pt x="131" y="146"/>
                    </a:lnTo>
                    <a:lnTo>
                      <a:pt x="123" y="154"/>
                    </a:lnTo>
                    <a:lnTo>
                      <a:pt x="103" y="163"/>
                    </a:lnTo>
                    <a:lnTo>
                      <a:pt x="91" y="166"/>
                    </a:lnTo>
                    <a:lnTo>
                      <a:pt x="77" y="151"/>
                    </a:lnTo>
                    <a:lnTo>
                      <a:pt x="43" y="151"/>
                    </a:lnTo>
                    <a:lnTo>
                      <a:pt x="20" y="163"/>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nvGrpSpPr>
            <p:cNvPr id="93213" name="Group 39"/>
            <p:cNvGrpSpPr>
              <a:grpSpLocks noChangeAspect="1"/>
            </p:cNvGrpSpPr>
            <p:nvPr/>
          </p:nvGrpSpPr>
          <p:grpSpPr bwMode="auto">
            <a:xfrm>
              <a:off x="2181" y="57"/>
              <a:ext cx="1072" cy="1773"/>
              <a:chOff x="1021" y="1998"/>
              <a:chExt cx="348" cy="580"/>
            </a:xfrm>
          </p:grpSpPr>
          <p:sp>
            <p:nvSpPr>
              <p:cNvPr id="93244" name="Freeform 40"/>
              <p:cNvSpPr>
                <a:spLocks noChangeAspect="1"/>
              </p:cNvSpPr>
              <p:nvPr/>
            </p:nvSpPr>
            <p:spPr bwMode="auto">
              <a:xfrm>
                <a:off x="1021" y="2005"/>
                <a:ext cx="348" cy="573"/>
              </a:xfrm>
              <a:custGeom>
                <a:avLst/>
                <a:gdLst>
                  <a:gd name="T0" fmla="*/ 8 w 695"/>
                  <a:gd name="T1" fmla="*/ 24 h 1146"/>
                  <a:gd name="T2" fmla="*/ 5 w 695"/>
                  <a:gd name="T3" fmla="*/ 26 h 1146"/>
                  <a:gd name="T4" fmla="*/ 5 w 695"/>
                  <a:gd name="T5" fmla="*/ 27 h 1146"/>
                  <a:gd name="T6" fmla="*/ 6 w 695"/>
                  <a:gd name="T7" fmla="*/ 28 h 1146"/>
                  <a:gd name="T8" fmla="*/ 7 w 695"/>
                  <a:gd name="T9" fmla="*/ 29 h 1146"/>
                  <a:gd name="T10" fmla="*/ 9 w 695"/>
                  <a:gd name="T11" fmla="*/ 29 h 1146"/>
                  <a:gd name="T12" fmla="*/ 8 w 695"/>
                  <a:gd name="T13" fmla="*/ 31 h 1146"/>
                  <a:gd name="T14" fmla="*/ 5 w 695"/>
                  <a:gd name="T15" fmla="*/ 30 h 1146"/>
                  <a:gd name="T16" fmla="*/ 2 w 695"/>
                  <a:gd name="T17" fmla="*/ 33 h 1146"/>
                  <a:gd name="T18" fmla="*/ 1 w 695"/>
                  <a:gd name="T19" fmla="*/ 34 h 1146"/>
                  <a:gd name="T20" fmla="*/ 2 w 695"/>
                  <a:gd name="T21" fmla="*/ 35 h 1146"/>
                  <a:gd name="T22" fmla="*/ 3 w 695"/>
                  <a:gd name="T23" fmla="*/ 34 h 1146"/>
                  <a:gd name="T24" fmla="*/ 6 w 695"/>
                  <a:gd name="T25" fmla="*/ 35 h 1146"/>
                  <a:gd name="T26" fmla="*/ 8 w 695"/>
                  <a:gd name="T27" fmla="*/ 34 h 1146"/>
                  <a:gd name="T28" fmla="*/ 9 w 695"/>
                  <a:gd name="T29" fmla="*/ 35 h 1146"/>
                  <a:gd name="T30" fmla="*/ 12 w 695"/>
                  <a:gd name="T31" fmla="*/ 35 h 1146"/>
                  <a:gd name="T32" fmla="*/ 13 w 695"/>
                  <a:gd name="T33" fmla="*/ 35 h 1146"/>
                  <a:gd name="T34" fmla="*/ 16 w 695"/>
                  <a:gd name="T35" fmla="*/ 36 h 1146"/>
                  <a:gd name="T36" fmla="*/ 18 w 695"/>
                  <a:gd name="T37" fmla="*/ 36 h 1146"/>
                  <a:gd name="T38" fmla="*/ 20 w 695"/>
                  <a:gd name="T39" fmla="*/ 35 h 1146"/>
                  <a:gd name="T40" fmla="*/ 19 w 695"/>
                  <a:gd name="T41" fmla="*/ 34 h 1146"/>
                  <a:gd name="T42" fmla="*/ 19 w 695"/>
                  <a:gd name="T43" fmla="*/ 33 h 1146"/>
                  <a:gd name="T44" fmla="*/ 21 w 695"/>
                  <a:gd name="T45" fmla="*/ 30 h 1146"/>
                  <a:gd name="T46" fmla="*/ 22 w 695"/>
                  <a:gd name="T47" fmla="*/ 28 h 1146"/>
                  <a:gd name="T48" fmla="*/ 20 w 695"/>
                  <a:gd name="T49" fmla="*/ 26 h 1146"/>
                  <a:gd name="T50" fmla="*/ 19 w 695"/>
                  <a:gd name="T51" fmla="*/ 26 h 1146"/>
                  <a:gd name="T52" fmla="*/ 19 w 695"/>
                  <a:gd name="T53" fmla="*/ 24 h 1146"/>
                  <a:gd name="T54" fmla="*/ 19 w 695"/>
                  <a:gd name="T55" fmla="*/ 21 h 1146"/>
                  <a:gd name="T56" fmla="*/ 17 w 695"/>
                  <a:gd name="T57" fmla="*/ 18 h 1146"/>
                  <a:gd name="T58" fmla="*/ 17 w 695"/>
                  <a:gd name="T59" fmla="*/ 15 h 1146"/>
                  <a:gd name="T60" fmla="*/ 17 w 695"/>
                  <a:gd name="T61" fmla="*/ 13 h 1146"/>
                  <a:gd name="T62" fmla="*/ 15 w 695"/>
                  <a:gd name="T63" fmla="*/ 11 h 1146"/>
                  <a:gd name="T64" fmla="*/ 15 w 695"/>
                  <a:gd name="T65" fmla="*/ 11 h 1146"/>
                  <a:gd name="T66" fmla="*/ 16 w 695"/>
                  <a:gd name="T67" fmla="*/ 11 h 1146"/>
                  <a:gd name="T68" fmla="*/ 19 w 695"/>
                  <a:gd name="T69" fmla="*/ 7 h 1146"/>
                  <a:gd name="T70" fmla="*/ 19 w 695"/>
                  <a:gd name="T71" fmla="*/ 5 h 1146"/>
                  <a:gd name="T72" fmla="*/ 16 w 695"/>
                  <a:gd name="T73" fmla="*/ 4 h 1146"/>
                  <a:gd name="T74" fmla="*/ 15 w 695"/>
                  <a:gd name="T75" fmla="*/ 4 h 1146"/>
                  <a:gd name="T76" fmla="*/ 16 w 695"/>
                  <a:gd name="T77" fmla="*/ 3 h 1146"/>
                  <a:gd name="T78" fmla="*/ 19 w 695"/>
                  <a:gd name="T79" fmla="*/ 1 h 1146"/>
                  <a:gd name="T80" fmla="*/ 17 w 695"/>
                  <a:gd name="T81" fmla="*/ 1 h 1146"/>
                  <a:gd name="T82" fmla="*/ 14 w 695"/>
                  <a:gd name="T83" fmla="*/ 1 h 1146"/>
                  <a:gd name="T84" fmla="*/ 12 w 695"/>
                  <a:gd name="T85" fmla="*/ 2 h 1146"/>
                  <a:gd name="T86" fmla="*/ 12 w 695"/>
                  <a:gd name="T87" fmla="*/ 3 h 1146"/>
                  <a:gd name="T88" fmla="*/ 9 w 695"/>
                  <a:gd name="T89" fmla="*/ 6 h 1146"/>
                  <a:gd name="T90" fmla="*/ 11 w 695"/>
                  <a:gd name="T91" fmla="*/ 7 h 1146"/>
                  <a:gd name="T92" fmla="*/ 9 w 695"/>
                  <a:gd name="T93" fmla="*/ 11 h 1146"/>
                  <a:gd name="T94" fmla="*/ 9 w 695"/>
                  <a:gd name="T95" fmla="*/ 11 h 1146"/>
                  <a:gd name="T96" fmla="*/ 11 w 695"/>
                  <a:gd name="T97" fmla="*/ 12 h 1146"/>
                  <a:gd name="T98" fmla="*/ 9 w 695"/>
                  <a:gd name="T99" fmla="*/ 14 h 1146"/>
                  <a:gd name="T100" fmla="*/ 11 w 695"/>
                  <a:gd name="T101" fmla="*/ 15 h 1146"/>
                  <a:gd name="T102" fmla="*/ 13 w 695"/>
                  <a:gd name="T103" fmla="*/ 17 h 1146"/>
                  <a:gd name="T104" fmla="*/ 12 w 695"/>
                  <a:gd name="T105" fmla="*/ 19 h 1146"/>
                  <a:gd name="T106" fmla="*/ 12 w 695"/>
                  <a:gd name="T107" fmla="*/ 21 h 1146"/>
                  <a:gd name="T108" fmla="*/ 11 w 695"/>
                  <a:gd name="T109" fmla="*/ 22 h 1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5"/>
                  <a:gd name="T166" fmla="*/ 0 h 1146"/>
                  <a:gd name="T167" fmla="*/ 695 w 695"/>
                  <a:gd name="T168" fmla="*/ 1146 h 1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5" h="1146">
                    <a:moveTo>
                      <a:pt x="208" y="735"/>
                    </a:moveTo>
                    <a:lnTo>
                      <a:pt x="241" y="764"/>
                    </a:lnTo>
                    <a:lnTo>
                      <a:pt x="227" y="792"/>
                    </a:lnTo>
                    <a:lnTo>
                      <a:pt x="207" y="815"/>
                    </a:lnTo>
                    <a:lnTo>
                      <a:pt x="174" y="830"/>
                    </a:lnTo>
                    <a:lnTo>
                      <a:pt x="150" y="844"/>
                    </a:lnTo>
                    <a:lnTo>
                      <a:pt x="123" y="847"/>
                    </a:lnTo>
                    <a:lnTo>
                      <a:pt x="110" y="858"/>
                    </a:lnTo>
                    <a:lnTo>
                      <a:pt x="130" y="892"/>
                    </a:lnTo>
                    <a:lnTo>
                      <a:pt x="160" y="892"/>
                    </a:lnTo>
                    <a:lnTo>
                      <a:pt x="174" y="895"/>
                    </a:lnTo>
                    <a:lnTo>
                      <a:pt x="174" y="918"/>
                    </a:lnTo>
                    <a:lnTo>
                      <a:pt x="191" y="918"/>
                    </a:lnTo>
                    <a:lnTo>
                      <a:pt x="204" y="912"/>
                    </a:lnTo>
                    <a:lnTo>
                      <a:pt x="211" y="935"/>
                    </a:lnTo>
                    <a:lnTo>
                      <a:pt x="228" y="955"/>
                    </a:lnTo>
                    <a:lnTo>
                      <a:pt x="258" y="955"/>
                    </a:lnTo>
                    <a:lnTo>
                      <a:pt x="278" y="949"/>
                    </a:lnTo>
                    <a:lnTo>
                      <a:pt x="295" y="955"/>
                    </a:lnTo>
                    <a:lnTo>
                      <a:pt x="251" y="992"/>
                    </a:lnTo>
                    <a:lnTo>
                      <a:pt x="234" y="1001"/>
                    </a:lnTo>
                    <a:lnTo>
                      <a:pt x="211" y="992"/>
                    </a:lnTo>
                    <a:lnTo>
                      <a:pt x="160" y="972"/>
                    </a:lnTo>
                    <a:lnTo>
                      <a:pt x="134" y="972"/>
                    </a:lnTo>
                    <a:lnTo>
                      <a:pt x="111" y="992"/>
                    </a:lnTo>
                    <a:lnTo>
                      <a:pt x="80" y="1018"/>
                    </a:lnTo>
                    <a:lnTo>
                      <a:pt x="63" y="1032"/>
                    </a:lnTo>
                    <a:lnTo>
                      <a:pt x="43" y="1038"/>
                    </a:lnTo>
                    <a:lnTo>
                      <a:pt x="20" y="1049"/>
                    </a:lnTo>
                    <a:lnTo>
                      <a:pt x="3" y="1063"/>
                    </a:lnTo>
                    <a:lnTo>
                      <a:pt x="0" y="1072"/>
                    </a:lnTo>
                    <a:lnTo>
                      <a:pt x="20" y="1075"/>
                    </a:lnTo>
                    <a:lnTo>
                      <a:pt x="34" y="1089"/>
                    </a:lnTo>
                    <a:lnTo>
                      <a:pt x="54" y="1098"/>
                    </a:lnTo>
                    <a:lnTo>
                      <a:pt x="74" y="1089"/>
                    </a:lnTo>
                    <a:lnTo>
                      <a:pt x="91" y="1080"/>
                    </a:lnTo>
                    <a:lnTo>
                      <a:pt x="111" y="1083"/>
                    </a:lnTo>
                    <a:lnTo>
                      <a:pt x="140" y="1100"/>
                    </a:lnTo>
                    <a:lnTo>
                      <a:pt x="170" y="1112"/>
                    </a:lnTo>
                    <a:lnTo>
                      <a:pt x="188" y="1100"/>
                    </a:lnTo>
                    <a:lnTo>
                      <a:pt x="197" y="1078"/>
                    </a:lnTo>
                    <a:lnTo>
                      <a:pt x="228" y="1060"/>
                    </a:lnTo>
                    <a:lnTo>
                      <a:pt x="248" y="1060"/>
                    </a:lnTo>
                    <a:lnTo>
                      <a:pt x="267" y="1080"/>
                    </a:lnTo>
                    <a:lnTo>
                      <a:pt x="281" y="1092"/>
                    </a:lnTo>
                    <a:lnTo>
                      <a:pt x="304" y="1092"/>
                    </a:lnTo>
                    <a:lnTo>
                      <a:pt x="335" y="1095"/>
                    </a:lnTo>
                    <a:lnTo>
                      <a:pt x="355" y="1103"/>
                    </a:lnTo>
                    <a:lnTo>
                      <a:pt x="375" y="1089"/>
                    </a:lnTo>
                    <a:lnTo>
                      <a:pt x="392" y="1089"/>
                    </a:lnTo>
                    <a:lnTo>
                      <a:pt x="409" y="1098"/>
                    </a:lnTo>
                    <a:lnTo>
                      <a:pt x="429" y="1120"/>
                    </a:lnTo>
                    <a:lnTo>
                      <a:pt x="455" y="1123"/>
                    </a:lnTo>
                    <a:lnTo>
                      <a:pt x="484" y="1129"/>
                    </a:lnTo>
                    <a:lnTo>
                      <a:pt x="504" y="1140"/>
                    </a:lnTo>
                    <a:lnTo>
                      <a:pt x="529" y="1146"/>
                    </a:lnTo>
                    <a:lnTo>
                      <a:pt x="549" y="1135"/>
                    </a:lnTo>
                    <a:lnTo>
                      <a:pt x="575" y="1120"/>
                    </a:lnTo>
                    <a:lnTo>
                      <a:pt x="592" y="1117"/>
                    </a:lnTo>
                    <a:lnTo>
                      <a:pt x="612" y="1112"/>
                    </a:lnTo>
                    <a:lnTo>
                      <a:pt x="632" y="1095"/>
                    </a:lnTo>
                    <a:lnTo>
                      <a:pt x="618" y="1078"/>
                    </a:lnTo>
                    <a:lnTo>
                      <a:pt x="586" y="1060"/>
                    </a:lnTo>
                    <a:lnTo>
                      <a:pt x="575" y="1049"/>
                    </a:lnTo>
                    <a:lnTo>
                      <a:pt x="575" y="1038"/>
                    </a:lnTo>
                    <a:lnTo>
                      <a:pt x="589" y="1026"/>
                    </a:lnTo>
                    <a:lnTo>
                      <a:pt x="612" y="1023"/>
                    </a:lnTo>
                    <a:lnTo>
                      <a:pt x="635" y="1012"/>
                    </a:lnTo>
                    <a:lnTo>
                      <a:pt x="672" y="972"/>
                    </a:lnTo>
                    <a:lnTo>
                      <a:pt x="689" y="952"/>
                    </a:lnTo>
                    <a:lnTo>
                      <a:pt x="695" y="918"/>
                    </a:lnTo>
                    <a:lnTo>
                      <a:pt x="695" y="898"/>
                    </a:lnTo>
                    <a:lnTo>
                      <a:pt x="678" y="884"/>
                    </a:lnTo>
                    <a:lnTo>
                      <a:pt x="655" y="867"/>
                    </a:lnTo>
                    <a:lnTo>
                      <a:pt x="635" y="858"/>
                    </a:lnTo>
                    <a:lnTo>
                      <a:pt x="612" y="861"/>
                    </a:lnTo>
                    <a:lnTo>
                      <a:pt x="598" y="869"/>
                    </a:lnTo>
                    <a:lnTo>
                      <a:pt x="592" y="855"/>
                    </a:lnTo>
                    <a:lnTo>
                      <a:pt x="604" y="832"/>
                    </a:lnTo>
                    <a:lnTo>
                      <a:pt x="609" y="815"/>
                    </a:lnTo>
                    <a:lnTo>
                      <a:pt x="606" y="784"/>
                    </a:lnTo>
                    <a:lnTo>
                      <a:pt x="604" y="741"/>
                    </a:lnTo>
                    <a:lnTo>
                      <a:pt x="612" y="707"/>
                    </a:lnTo>
                    <a:lnTo>
                      <a:pt x="606" y="687"/>
                    </a:lnTo>
                    <a:lnTo>
                      <a:pt x="592" y="664"/>
                    </a:lnTo>
                    <a:lnTo>
                      <a:pt x="558" y="604"/>
                    </a:lnTo>
                    <a:lnTo>
                      <a:pt x="544" y="576"/>
                    </a:lnTo>
                    <a:lnTo>
                      <a:pt x="538" y="542"/>
                    </a:lnTo>
                    <a:lnTo>
                      <a:pt x="535" y="522"/>
                    </a:lnTo>
                    <a:lnTo>
                      <a:pt x="544" y="488"/>
                    </a:lnTo>
                    <a:lnTo>
                      <a:pt x="544" y="462"/>
                    </a:lnTo>
                    <a:lnTo>
                      <a:pt x="538" y="433"/>
                    </a:lnTo>
                    <a:lnTo>
                      <a:pt x="524" y="419"/>
                    </a:lnTo>
                    <a:lnTo>
                      <a:pt x="498" y="393"/>
                    </a:lnTo>
                    <a:lnTo>
                      <a:pt x="478" y="385"/>
                    </a:lnTo>
                    <a:lnTo>
                      <a:pt x="458" y="382"/>
                    </a:lnTo>
                    <a:lnTo>
                      <a:pt x="444" y="379"/>
                    </a:lnTo>
                    <a:lnTo>
                      <a:pt x="444" y="365"/>
                    </a:lnTo>
                    <a:lnTo>
                      <a:pt x="452" y="354"/>
                    </a:lnTo>
                    <a:lnTo>
                      <a:pt x="475" y="351"/>
                    </a:lnTo>
                    <a:lnTo>
                      <a:pt x="495" y="359"/>
                    </a:lnTo>
                    <a:lnTo>
                      <a:pt x="509" y="362"/>
                    </a:lnTo>
                    <a:lnTo>
                      <a:pt x="518" y="348"/>
                    </a:lnTo>
                    <a:lnTo>
                      <a:pt x="515" y="331"/>
                    </a:lnTo>
                    <a:lnTo>
                      <a:pt x="598" y="254"/>
                    </a:lnTo>
                    <a:lnTo>
                      <a:pt x="612" y="237"/>
                    </a:lnTo>
                    <a:lnTo>
                      <a:pt x="612" y="201"/>
                    </a:lnTo>
                    <a:lnTo>
                      <a:pt x="592" y="185"/>
                    </a:lnTo>
                    <a:lnTo>
                      <a:pt x="569" y="181"/>
                    </a:lnTo>
                    <a:lnTo>
                      <a:pt x="549" y="151"/>
                    </a:lnTo>
                    <a:lnTo>
                      <a:pt x="509" y="151"/>
                    </a:lnTo>
                    <a:lnTo>
                      <a:pt x="472" y="157"/>
                    </a:lnTo>
                    <a:lnTo>
                      <a:pt x="464" y="154"/>
                    </a:lnTo>
                    <a:lnTo>
                      <a:pt x="455" y="140"/>
                    </a:lnTo>
                    <a:lnTo>
                      <a:pt x="472" y="127"/>
                    </a:lnTo>
                    <a:lnTo>
                      <a:pt x="489" y="111"/>
                    </a:lnTo>
                    <a:lnTo>
                      <a:pt x="524" y="80"/>
                    </a:lnTo>
                    <a:lnTo>
                      <a:pt x="552" y="77"/>
                    </a:lnTo>
                    <a:lnTo>
                      <a:pt x="578" y="57"/>
                    </a:lnTo>
                    <a:lnTo>
                      <a:pt x="604" y="37"/>
                    </a:lnTo>
                    <a:lnTo>
                      <a:pt x="546" y="23"/>
                    </a:lnTo>
                    <a:lnTo>
                      <a:pt x="521" y="20"/>
                    </a:lnTo>
                    <a:lnTo>
                      <a:pt x="492" y="17"/>
                    </a:lnTo>
                    <a:lnTo>
                      <a:pt x="458" y="0"/>
                    </a:lnTo>
                    <a:lnTo>
                      <a:pt x="427" y="33"/>
                    </a:lnTo>
                    <a:lnTo>
                      <a:pt x="429" y="50"/>
                    </a:lnTo>
                    <a:lnTo>
                      <a:pt x="412" y="57"/>
                    </a:lnTo>
                    <a:lnTo>
                      <a:pt x="384" y="74"/>
                    </a:lnTo>
                    <a:lnTo>
                      <a:pt x="358" y="83"/>
                    </a:lnTo>
                    <a:lnTo>
                      <a:pt x="358" y="107"/>
                    </a:lnTo>
                    <a:lnTo>
                      <a:pt x="355" y="127"/>
                    </a:lnTo>
                    <a:lnTo>
                      <a:pt x="332" y="160"/>
                    </a:lnTo>
                    <a:lnTo>
                      <a:pt x="295" y="200"/>
                    </a:lnTo>
                    <a:lnTo>
                      <a:pt x="281" y="220"/>
                    </a:lnTo>
                    <a:lnTo>
                      <a:pt x="288" y="234"/>
                    </a:lnTo>
                    <a:lnTo>
                      <a:pt x="327" y="231"/>
                    </a:lnTo>
                    <a:lnTo>
                      <a:pt x="328" y="238"/>
                    </a:lnTo>
                    <a:lnTo>
                      <a:pt x="328" y="254"/>
                    </a:lnTo>
                    <a:lnTo>
                      <a:pt x="278" y="319"/>
                    </a:lnTo>
                    <a:lnTo>
                      <a:pt x="261" y="354"/>
                    </a:lnTo>
                    <a:lnTo>
                      <a:pt x="248" y="385"/>
                    </a:lnTo>
                    <a:lnTo>
                      <a:pt x="261" y="399"/>
                    </a:lnTo>
                    <a:lnTo>
                      <a:pt x="284" y="371"/>
                    </a:lnTo>
                    <a:lnTo>
                      <a:pt x="307" y="339"/>
                    </a:lnTo>
                    <a:lnTo>
                      <a:pt x="324" y="348"/>
                    </a:lnTo>
                    <a:lnTo>
                      <a:pt x="327" y="396"/>
                    </a:lnTo>
                    <a:lnTo>
                      <a:pt x="328" y="428"/>
                    </a:lnTo>
                    <a:lnTo>
                      <a:pt x="298" y="445"/>
                    </a:lnTo>
                    <a:lnTo>
                      <a:pt x="278" y="465"/>
                    </a:lnTo>
                    <a:lnTo>
                      <a:pt x="271" y="482"/>
                    </a:lnTo>
                    <a:lnTo>
                      <a:pt x="312" y="516"/>
                    </a:lnTo>
                    <a:lnTo>
                      <a:pt x="347" y="510"/>
                    </a:lnTo>
                    <a:lnTo>
                      <a:pt x="355" y="530"/>
                    </a:lnTo>
                    <a:lnTo>
                      <a:pt x="392" y="507"/>
                    </a:lnTo>
                    <a:lnTo>
                      <a:pt x="389" y="525"/>
                    </a:lnTo>
                    <a:lnTo>
                      <a:pt x="358" y="562"/>
                    </a:lnTo>
                    <a:lnTo>
                      <a:pt x="372" y="602"/>
                    </a:lnTo>
                    <a:lnTo>
                      <a:pt x="375" y="624"/>
                    </a:lnTo>
                    <a:lnTo>
                      <a:pt x="407" y="627"/>
                    </a:lnTo>
                    <a:lnTo>
                      <a:pt x="409" y="647"/>
                    </a:lnTo>
                    <a:lnTo>
                      <a:pt x="372" y="690"/>
                    </a:lnTo>
                    <a:lnTo>
                      <a:pt x="358" y="684"/>
                    </a:lnTo>
                    <a:lnTo>
                      <a:pt x="344" y="698"/>
                    </a:lnTo>
                    <a:lnTo>
                      <a:pt x="341" y="721"/>
                    </a:lnTo>
                    <a:lnTo>
                      <a:pt x="304" y="701"/>
                    </a:lnTo>
                    <a:lnTo>
                      <a:pt x="208" y="735"/>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5" name="Freeform 41"/>
              <p:cNvSpPr>
                <a:spLocks noChangeAspect="1"/>
              </p:cNvSpPr>
              <p:nvPr/>
            </p:nvSpPr>
            <p:spPr bwMode="auto">
              <a:xfrm>
                <a:off x="1147" y="2283"/>
                <a:ext cx="28" cy="21"/>
              </a:xfrm>
              <a:custGeom>
                <a:avLst/>
                <a:gdLst>
                  <a:gd name="T0" fmla="*/ 0 w 57"/>
                  <a:gd name="T1" fmla="*/ 0 h 41"/>
                  <a:gd name="T2" fmla="*/ 1 w 57"/>
                  <a:gd name="T3" fmla="*/ 1 h 41"/>
                  <a:gd name="T4" fmla="*/ 1 w 57"/>
                  <a:gd name="T5" fmla="*/ 1 h 41"/>
                  <a:gd name="T6" fmla="*/ 0 w 57"/>
                  <a:gd name="T7" fmla="*/ 2 h 41"/>
                  <a:gd name="T8" fmla="*/ 0 w 57"/>
                  <a:gd name="T9" fmla="*/ 2 h 41"/>
                  <a:gd name="T10" fmla="*/ 0 w 57"/>
                  <a:gd name="T11" fmla="*/ 1 h 41"/>
                  <a:gd name="T12" fmla="*/ 0 w 57"/>
                  <a:gd name="T13" fmla="*/ 0 h 41"/>
                  <a:gd name="T14" fmla="*/ 0 60000 65536"/>
                  <a:gd name="T15" fmla="*/ 0 60000 65536"/>
                  <a:gd name="T16" fmla="*/ 0 60000 65536"/>
                  <a:gd name="T17" fmla="*/ 0 60000 65536"/>
                  <a:gd name="T18" fmla="*/ 0 60000 65536"/>
                  <a:gd name="T19" fmla="*/ 0 60000 65536"/>
                  <a:gd name="T20" fmla="*/ 0 60000 65536"/>
                  <a:gd name="T21" fmla="*/ 0 w 57"/>
                  <a:gd name="T22" fmla="*/ 0 h 41"/>
                  <a:gd name="T23" fmla="*/ 57 w 5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1">
                    <a:moveTo>
                      <a:pt x="30" y="0"/>
                    </a:moveTo>
                    <a:lnTo>
                      <a:pt x="54" y="3"/>
                    </a:lnTo>
                    <a:lnTo>
                      <a:pt x="57" y="18"/>
                    </a:lnTo>
                    <a:lnTo>
                      <a:pt x="31" y="35"/>
                    </a:lnTo>
                    <a:lnTo>
                      <a:pt x="3" y="41"/>
                    </a:lnTo>
                    <a:lnTo>
                      <a:pt x="0" y="23"/>
                    </a:lnTo>
                    <a:lnTo>
                      <a:pt x="30"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6" name="Freeform 42"/>
              <p:cNvSpPr>
                <a:spLocks noChangeAspect="1"/>
              </p:cNvSpPr>
              <p:nvPr/>
            </p:nvSpPr>
            <p:spPr bwMode="auto">
              <a:xfrm>
                <a:off x="1127" y="2148"/>
                <a:ext cx="28" cy="21"/>
              </a:xfrm>
              <a:custGeom>
                <a:avLst/>
                <a:gdLst>
                  <a:gd name="T0" fmla="*/ 1 w 57"/>
                  <a:gd name="T1" fmla="*/ 0 h 42"/>
                  <a:gd name="T2" fmla="*/ 1 w 57"/>
                  <a:gd name="T3" fmla="*/ 1 h 42"/>
                  <a:gd name="T4" fmla="*/ 0 w 57"/>
                  <a:gd name="T5" fmla="*/ 1 h 42"/>
                  <a:gd name="T6" fmla="*/ 0 w 57"/>
                  <a:gd name="T7" fmla="*/ 1 h 42"/>
                  <a:gd name="T8" fmla="*/ 0 w 57"/>
                  <a:gd name="T9" fmla="*/ 1 h 42"/>
                  <a:gd name="T10" fmla="*/ 0 w 57"/>
                  <a:gd name="T11" fmla="*/ 1 h 42"/>
                  <a:gd name="T12" fmla="*/ 1 w 57"/>
                  <a:gd name="T13" fmla="*/ 0 h 42"/>
                  <a:gd name="T14" fmla="*/ 0 60000 65536"/>
                  <a:gd name="T15" fmla="*/ 0 60000 65536"/>
                  <a:gd name="T16" fmla="*/ 0 60000 65536"/>
                  <a:gd name="T17" fmla="*/ 0 60000 65536"/>
                  <a:gd name="T18" fmla="*/ 0 60000 65536"/>
                  <a:gd name="T19" fmla="*/ 0 60000 65536"/>
                  <a:gd name="T20" fmla="*/ 0 60000 65536"/>
                  <a:gd name="T21" fmla="*/ 0 w 57"/>
                  <a:gd name="T22" fmla="*/ 0 h 42"/>
                  <a:gd name="T23" fmla="*/ 57 w 5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2">
                    <a:moveTo>
                      <a:pt x="48" y="0"/>
                    </a:moveTo>
                    <a:lnTo>
                      <a:pt x="57" y="20"/>
                    </a:lnTo>
                    <a:lnTo>
                      <a:pt x="30" y="36"/>
                    </a:lnTo>
                    <a:lnTo>
                      <a:pt x="6" y="42"/>
                    </a:lnTo>
                    <a:lnTo>
                      <a:pt x="0" y="22"/>
                    </a:lnTo>
                    <a:lnTo>
                      <a:pt x="11" y="8"/>
                    </a:lnTo>
                    <a:lnTo>
                      <a:pt x="48"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7" name="Freeform 43"/>
              <p:cNvSpPr>
                <a:spLocks noChangeAspect="1"/>
              </p:cNvSpPr>
              <p:nvPr/>
            </p:nvSpPr>
            <p:spPr bwMode="auto">
              <a:xfrm>
                <a:off x="1168" y="2043"/>
                <a:ext cx="16" cy="40"/>
              </a:xfrm>
              <a:custGeom>
                <a:avLst/>
                <a:gdLst>
                  <a:gd name="T0" fmla="*/ 1 w 30"/>
                  <a:gd name="T1" fmla="*/ 3 h 80"/>
                  <a:gd name="T2" fmla="*/ 2 w 30"/>
                  <a:gd name="T3" fmla="*/ 1 h 80"/>
                  <a:gd name="T4" fmla="*/ 1 w 30"/>
                  <a:gd name="T5" fmla="*/ 1 h 80"/>
                  <a:gd name="T6" fmla="*/ 1 w 30"/>
                  <a:gd name="T7" fmla="*/ 1 h 80"/>
                  <a:gd name="T8" fmla="*/ 1 w 30"/>
                  <a:gd name="T9" fmla="*/ 0 h 80"/>
                  <a:gd name="T10" fmla="*/ 0 w 30"/>
                  <a:gd name="T11" fmla="*/ 1 h 80"/>
                  <a:gd name="T12" fmla="*/ 1 w 30"/>
                  <a:gd name="T13" fmla="*/ 1 h 80"/>
                  <a:gd name="T14" fmla="*/ 1 w 30"/>
                  <a:gd name="T15" fmla="*/ 3 h 8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80"/>
                  <a:gd name="T26" fmla="*/ 30 w 3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80">
                    <a:moveTo>
                      <a:pt x="13" y="80"/>
                    </a:moveTo>
                    <a:lnTo>
                      <a:pt x="30" y="60"/>
                    </a:lnTo>
                    <a:lnTo>
                      <a:pt x="24" y="34"/>
                    </a:lnTo>
                    <a:lnTo>
                      <a:pt x="20" y="20"/>
                    </a:lnTo>
                    <a:lnTo>
                      <a:pt x="13" y="0"/>
                    </a:lnTo>
                    <a:lnTo>
                      <a:pt x="0" y="9"/>
                    </a:lnTo>
                    <a:lnTo>
                      <a:pt x="7" y="37"/>
                    </a:lnTo>
                    <a:lnTo>
                      <a:pt x="13" y="8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8" name="Freeform 44"/>
              <p:cNvSpPr>
                <a:spLocks noChangeAspect="1"/>
              </p:cNvSpPr>
              <p:nvPr/>
            </p:nvSpPr>
            <p:spPr bwMode="auto">
              <a:xfrm>
                <a:off x="1055" y="2200"/>
                <a:ext cx="75" cy="76"/>
              </a:xfrm>
              <a:custGeom>
                <a:avLst/>
                <a:gdLst>
                  <a:gd name="T0" fmla="*/ 2 w 149"/>
                  <a:gd name="T1" fmla="*/ 0 h 153"/>
                  <a:gd name="T2" fmla="*/ 3 w 149"/>
                  <a:gd name="T3" fmla="*/ 0 h 153"/>
                  <a:gd name="T4" fmla="*/ 4 w 149"/>
                  <a:gd name="T5" fmla="*/ 0 h 153"/>
                  <a:gd name="T6" fmla="*/ 5 w 149"/>
                  <a:gd name="T7" fmla="*/ 0 h 153"/>
                  <a:gd name="T8" fmla="*/ 5 w 149"/>
                  <a:gd name="T9" fmla="*/ 2 h 153"/>
                  <a:gd name="T10" fmla="*/ 5 w 149"/>
                  <a:gd name="T11" fmla="*/ 3 h 153"/>
                  <a:gd name="T12" fmla="*/ 5 w 149"/>
                  <a:gd name="T13" fmla="*/ 3 h 153"/>
                  <a:gd name="T14" fmla="*/ 4 w 149"/>
                  <a:gd name="T15" fmla="*/ 4 h 153"/>
                  <a:gd name="T16" fmla="*/ 4 w 149"/>
                  <a:gd name="T17" fmla="*/ 4 h 153"/>
                  <a:gd name="T18" fmla="*/ 3 w 149"/>
                  <a:gd name="T19" fmla="*/ 4 h 153"/>
                  <a:gd name="T20" fmla="*/ 3 w 149"/>
                  <a:gd name="T21" fmla="*/ 3 h 153"/>
                  <a:gd name="T22" fmla="*/ 3 w 149"/>
                  <a:gd name="T23" fmla="*/ 2 h 153"/>
                  <a:gd name="T24" fmla="*/ 2 w 149"/>
                  <a:gd name="T25" fmla="*/ 2 h 153"/>
                  <a:gd name="T26" fmla="*/ 0 w 149"/>
                  <a:gd name="T27" fmla="*/ 1 h 153"/>
                  <a:gd name="T28" fmla="*/ 2 w 149"/>
                  <a:gd name="T29" fmla="*/ 0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3"/>
                  <a:gd name="T47" fmla="*/ 149 w 149"/>
                  <a:gd name="T48" fmla="*/ 153 h 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3">
                    <a:moveTo>
                      <a:pt x="52" y="0"/>
                    </a:moveTo>
                    <a:lnTo>
                      <a:pt x="86" y="0"/>
                    </a:lnTo>
                    <a:lnTo>
                      <a:pt x="112" y="7"/>
                    </a:lnTo>
                    <a:lnTo>
                      <a:pt x="129" y="31"/>
                    </a:lnTo>
                    <a:lnTo>
                      <a:pt x="146" y="71"/>
                    </a:lnTo>
                    <a:lnTo>
                      <a:pt x="149" y="105"/>
                    </a:lnTo>
                    <a:lnTo>
                      <a:pt x="133" y="122"/>
                    </a:lnTo>
                    <a:lnTo>
                      <a:pt x="126" y="145"/>
                    </a:lnTo>
                    <a:lnTo>
                      <a:pt x="109" y="153"/>
                    </a:lnTo>
                    <a:lnTo>
                      <a:pt x="92" y="133"/>
                    </a:lnTo>
                    <a:lnTo>
                      <a:pt x="77" y="96"/>
                    </a:lnTo>
                    <a:lnTo>
                      <a:pt x="66" y="82"/>
                    </a:lnTo>
                    <a:lnTo>
                      <a:pt x="37" y="79"/>
                    </a:lnTo>
                    <a:lnTo>
                      <a:pt x="0" y="41"/>
                    </a:lnTo>
                    <a:lnTo>
                      <a:pt x="52"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9" name="Freeform 45"/>
              <p:cNvSpPr>
                <a:spLocks noChangeAspect="1"/>
              </p:cNvSpPr>
              <p:nvPr/>
            </p:nvSpPr>
            <p:spPr bwMode="auto">
              <a:xfrm>
                <a:off x="1165" y="1998"/>
                <a:ext cx="39" cy="28"/>
              </a:xfrm>
              <a:custGeom>
                <a:avLst/>
                <a:gdLst>
                  <a:gd name="T0" fmla="*/ 3 w 77"/>
                  <a:gd name="T1" fmla="*/ 0 h 57"/>
                  <a:gd name="T2" fmla="*/ 3 w 77"/>
                  <a:gd name="T3" fmla="*/ 0 h 57"/>
                  <a:gd name="T4" fmla="*/ 2 w 77"/>
                  <a:gd name="T5" fmla="*/ 0 h 57"/>
                  <a:gd name="T6" fmla="*/ 1 w 77"/>
                  <a:gd name="T7" fmla="*/ 1 h 57"/>
                  <a:gd name="T8" fmla="*/ 1 w 77"/>
                  <a:gd name="T9" fmla="*/ 1 h 57"/>
                  <a:gd name="T10" fmla="*/ 0 w 77"/>
                  <a:gd name="T11" fmla="*/ 0 h 57"/>
                  <a:gd name="T12" fmla="*/ 0 w 77"/>
                  <a:gd name="T13" fmla="*/ 0 h 57"/>
                  <a:gd name="T14" fmla="*/ 2 w 77"/>
                  <a:gd name="T15" fmla="*/ 0 h 57"/>
                  <a:gd name="T16" fmla="*/ 3 w 7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57"/>
                  <a:gd name="T29" fmla="*/ 77 w 7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57">
                    <a:moveTo>
                      <a:pt x="68" y="0"/>
                    </a:moveTo>
                    <a:lnTo>
                      <a:pt x="77" y="14"/>
                    </a:lnTo>
                    <a:lnTo>
                      <a:pt x="48" y="31"/>
                    </a:lnTo>
                    <a:lnTo>
                      <a:pt x="20" y="57"/>
                    </a:lnTo>
                    <a:lnTo>
                      <a:pt x="3" y="51"/>
                    </a:lnTo>
                    <a:lnTo>
                      <a:pt x="0" y="20"/>
                    </a:lnTo>
                    <a:lnTo>
                      <a:pt x="0" y="9"/>
                    </a:lnTo>
                    <a:lnTo>
                      <a:pt x="47" y="0"/>
                    </a:lnTo>
                    <a:lnTo>
                      <a:pt x="68"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nvGrpSpPr>
            <p:cNvPr id="93214" name="Group 46"/>
            <p:cNvGrpSpPr>
              <a:grpSpLocks noChangeAspect="1"/>
            </p:cNvGrpSpPr>
            <p:nvPr/>
          </p:nvGrpSpPr>
          <p:grpSpPr bwMode="auto">
            <a:xfrm>
              <a:off x="4645" y="-1612"/>
              <a:ext cx="1318" cy="2794"/>
              <a:chOff x="1819" y="1453"/>
              <a:chExt cx="427" cy="913"/>
            </a:xfrm>
          </p:grpSpPr>
          <p:grpSp>
            <p:nvGrpSpPr>
              <p:cNvPr id="93233" name="Group 47"/>
              <p:cNvGrpSpPr>
                <a:grpSpLocks noChangeAspect="1"/>
              </p:cNvGrpSpPr>
              <p:nvPr/>
            </p:nvGrpSpPr>
            <p:grpSpPr bwMode="auto">
              <a:xfrm>
                <a:off x="1819" y="1453"/>
                <a:ext cx="427" cy="913"/>
                <a:chOff x="1819" y="1453"/>
                <a:chExt cx="427" cy="913"/>
              </a:xfrm>
            </p:grpSpPr>
            <p:sp>
              <p:nvSpPr>
                <p:cNvPr id="93239" name="Freeform 48"/>
                <p:cNvSpPr>
                  <a:spLocks noChangeAspect="1"/>
                </p:cNvSpPr>
                <p:nvPr/>
              </p:nvSpPr>
              <p:spPr bwMode="auto">
                <a:xfrm>
                  <a:off x="1989" y="2244"/>
                  <a:ext cx="29" cy="71"/>
                </a:xfrm>
                <a:custGeom>
                  <a:avLst/>
                  <a:gdLst>
                    <a:gd name="T0" fmla="*/ 2 w 57"/>
                    <a:gd name="T1" fmla="*/ 0 h 142"/>
                    <a:gd name="T2" fmla="*/ 2 w 57"/>
                    <a:gd name="T3" fmla="*/ 1 h 142"/>
                    <a:gd name="T4" fmla="*/ 2 w 57"/>
                    <a:gd name="T5" fmla="*/ 2 h 142"/>
                    <a:gd name="T6" fmla="*/ 1 w 57"/>
                    <a:gd name="T7" fmla="*/ 3 h 142"/>
                    <a:gd name="T8" fmla="*/ 1 w 57"/>
                    <a:gd name="T9" fmla="*/ 4 h 142"/>
                    <a:gd name="T10" fmla="*/ 1 w 57"/>
                    <a:gd name="T11" fmla="*/ 4 h 142"/>
                    <a:gd name="T12" fmla="*/ 0 w 57"/>
                    <a:gd name="T13" fmla="*/ 3 h 142"/>
                    <a:gd name="T14" fmla="*/ 1 w 57"/>
                    <a:gd name="T15" fmla="*/ 2 h 142"/>
                    <a:gd name="T16" fmla="*/ 1 w 57"/>
                    <a:gd name="T17" fmla="*/ 1 h 142"/>
                    <a:gd name="T18" fmla="*/ 2 w 57"/>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42"/>
                    <a:gd name="T32" fmla="*/ 57 w 57"/>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42">
                      <a:moveTo>
                        <a:pt x="57" y="0"/>
                      </a:moveTo>
                      <a:lnTo>
                        <a:pt x="54" y="48"/>
                      </a:lnTo>
                      <a:lnTo>
                        <a:pt x="37" y="85"/>
                      </a:lnTo>
                      <a:lnTo>
                        <a:pt x="11" y="108"/>
                      </a:lnTo>
                      <a:lnTo>
                        <a:pt x="17" y="133"/>
                      </a:lnTo>
                      <a:lnTo>
                        <a:pt x="6" y="142"/>
                      </a:lnTo>
                      <a:lnTo>
                        <a:pt x="0" y="111"/>
                      </a:lnTo>
                      <a:lnTo>
                        <a:pt x="10" y="88"/>
                      </a:lnTo>
                      <a:lnTo>
                        <a:pt x="17" y="62"/>
                      </a:lnTo>
                      <a:lnTo>
                        <a:pt x="57"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0" name="Freeform 49"/>
                <p:cNvSpPr>
                  <a:spLocks noChangeAspect="1"/>
                </p:cNvSpPr>
                <p:nvPr/>
              </p:nvSpPr>
              <p:spPr bwMode="auto">
                <a:xfrm>
                  <a:off x="2052" y="2211"/>
                  <a:ext cx="39" cy="56"/>
                </a:xfrm>
                <a:custGeom>
                  <a:avLst/>
                  <a:gdLst>
                    <a:gd name="T0" fmla="*/ 2 w 77"/>
                    <a:gd name="T1" fmla="*/ 0 h 113"/>
                    <a:gd name="T2" fmla="*/ 3 w 77"/>
                    <a:gd name="T3" fmla="*/ 0 h 113"/>
                    <a:gd name="T4" fmla="*/ 2 w 77"/>
                    <a:gd name="T5" fmla="*/ 0 h 113"/>
                    <a:gd name="T6" fmla="*/ 2 w 77"/>
                    <a:gd name="T7" fmla="*/ 1 h 113"/>
                    <a:gd name="T8" fmla="*/ 2 w 77"/>
                    <a:gd name="T9" fmla="*/ 1 h 113"/>
                    <a:gd name="T10" fmla="*/ 2 w 77"/>
                    <a:gd name="T11" fmla="*/ 2 h 113"/>
                    <a:gd name="T12" fmla="*/ 1 w 77"/>
                    <a:gd name="T13" fmla="*/ 3 h 113"/>
                    <a:gd name="T14" fmla="*/ 1 w 77"/>
                    <a:gd name="T15" fmla="*/ 2 h 113"/>
                    <a:gd name="T16" fmla="*/ 0 w 77"/>
                    <a:gd name="T17" fmla="*/ 2 h 113"/>
                    <a:gd name="T18" fmla="*/ 0 w 77"/>
                    <a:gd name="T19" fmla="*/ 1 h 113"/>
                    <a:gd name="T20" fmla="*/ 1 w 77"/>
                    <a:gd name="T21" fmla="*/ 1 h 113"/>
                    <a:gd name="T22" fmla="*/ 2 w 77"/>
                    <a:gd name="T23" fmla="*/ 0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13"/>
                    <a:gd name="T38" fmla="*/ 77 w 77"/>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13">
                      <a:moveTo>
                        <a:pt x="60" y="0"/>
                      </a:moveTo>
                      <a:lnTo>
                        <a:pt x="77" y="0"/>
                      </a:lnTo>
                      <a:lnTo>
                        <a:pt x="57" y="23"/>
                      </a:lnTo>
                      <a:lnTo>
                        <a:pt x="54" y="40"/>
                      </a:lnTo>
                      <a:lnTo>
                        <a:pt x="60" y="63"/>
                      </a:lnTo>
                      <a:lnTo>
                        <a:pt x="40" y="86"/>
                      </a:lnTo>
                      <a:lnTo>
                        <a:pt x="14" y="113"/>
                      </a:lnTo>
                      <a:lnTo>
                        <a:pt x="9" y="86"/>
                      </a:lnTo>
                      <a:lnTo>
                        <a:pt x="0" y="76"/>
                      </a:lnTo>
                      <a:lnTo>
                        <a:pt x="0" y="55"/>
                      </a:lnTo>
                      <a:lnTo>
                        <a:pt x="23" y="34"/>
                      </a:lnTo>
                      <a:lnTo>
                        <a:pt x="60"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41" name="Group 50"/>
                <p:cNvGrpSpPr>
                  <a:grpSpLocks noChangeAspect="1"/>
                </p:cNvGrpSpPr>
                <p:nvPr/>
              </p:nvGrpSpPr>
              <p:grpSpPr bwMode="auto">
                <a:xfrm>
                  <a:off x="1819" y="1453"/>
                  <a:ext cx="427" cy="913"/>
                  <a:chOff x="1819" y="1453"/>
                  <a:chExt cx="427" cy="913"/>
                </a:xfrm>
              </p:grpSpPr>
              <p:sp>
                <p:nvSpPr>
                  <p:cNvPr id="93242" name="Freeform 51"/>
                  <p:cNvSpPr>
                    <a:spLocks noChangeAspect="1"/>
                  </p:cNvSpPr>
                  <p:nvPr/>
                </p:nvSpPr>
                <p:spPr bwMode="auto">
                  <a:xfrm>
                    <a:off x="1819" y="1453"/>
                    <a:ext cx="427" cy="913"/>
                  </a:xfrm>
                  <a:custGeom>
                    <a:avLst/>
                    <a:gdLst>
                      <a:gd name="T0" fmla="*/ 21 w 854"/>
                      <a:gd name="T1" fmla="*/ 2 h 1826"/>
                      <a:gd name="T2" fmla="*/ 25 w 854"/>
                      <a:gd name="T3" fmla="*/ 4 h 1826"/>
                      <a:gd name="T4" fmla="*/ 25 w 854"/>
                      <a:gd name="T5" fmla="*/ 6 h 1826"/>
                      <a:gd name="T6" fmla="*/ 26 w 854"/>
                      <a:gd name="T7" fmla="*/ 7 h 1826"/>
                      <a:gd name="T8" fmla="*/ 26 w 854"/>
                      <a:gd name="T9" fmla="*/ 11 h 1826"/>
                      <a:gd name="T10" fmla="*/ 27 w 854"/>
                      <a:gd name="T11" fmla="*/ 12 h 1826"/>
                      <a:gd name="T12" fmla="*/ 27 w 854"/>
                      <a:gd name="T13" fmla="*/ 14 h 1826"/>
                      <a:gd name="T14" fmla="*/ 23 w 854"/>
                      <a:gd name="T15" fmla="*/ 14 h 1826"/>
                      <a:gd name="T16" fmla="*/ 22 w 854"/>
                      <a:gd name="T17" fmla="*/ 15 h 1826"/>
                      <a:gd name="T18" fmla="*/ 22 w 854"/>
                      <a:gd name="T19" fmla="*/ 18 h 1826"/>
                      <a:gd name="T20" fmla="*/ 22 w 854"/>
                      <a:gd name="T21" fmla="*/ 20 h 1826"/>
                      <a:gd name="T22" fmla="*/ 21 w 854"/>
                      <a:gd name="T23" fmla="*/ 22 h 1826"/>
                      <a:gd name="T24" fmla="*/ 18 w 854"/>
                      <a:gd name="T25" fmla="*/ 24 h 1826"/>
                      <a:gd name="T26" fmla="*/ 17 w 854"/>
                      <a:gd name="T27" fmla="*/ 25 h 1826"/>
                      <a:gd name="T28" fmla="*/ 14 w 854"/>
                      <a:gd name="T29" fmla="*/ 28 h 1826"/>
                      <a:gd name="T30" fmla="*/ 14 w 854"/>
                      <a:gd name="T31" fmla="*/ 29 h 1826"/>
                      <a:gd name="T32" fmla="*/ 13 w 854"/>
                      <a:gd name="T33" fmla="*/ 33 h 1826"/>
                      <a:gd name="T34" fmla="*/ 14 w 854"/>
                      <a:gd name="T35" fmla="*/ 37 h 1826"/>
                      <a:gd name="T36" fmla="*/ 17 w 854"/>
                      <a:gd name="T37" fmla="*/ 39 h 1826"/>
                      <a:gd name="T38" fmla="*/ 14 w 854"/>
                      <a:gd name="T39" fmla="*/ 41 h 1826"/>
                      <a:gd name="T40" fmla="*/ 13 w 854"/>
                      <a:gd name="T41" fmla="*/ 41 h 1826"/>
                      <a:gd name="T42" fmla="*/ 11 w 854"/>
                      <a:gd name="T43" fmla="*/ 41 h 1826"/>
                      <a:gd name="T44" fmla="*/ 13 w 854"/>
                      <a:gd name="T45" fmla="*/ 42 h 1826"/>
                      <a:gd name="T46" fmla="*/ 14 w 854"/>
                      <a:gd name="T47" fmla="*/ 42 h 1826"/>
                      <a:gd name="T48" fmla="*/ 13 w 854"/>
                      <a:gd name="T49" fmla="*/ 43 h 1826"/>
                      <a:gd name="T50" fmla="*/ 12 w 854"/>
                      <a:gd name="T51" fmla="*/ 45 h 1826"/>
                      <a:gd name="T52" fmla="*/ 12 w 854"/>
                      <a:gd name="T53" fmla="*/ 46 h 1826"/>
                      <a:gd name="T54" fmla="*/ 11 w 854"/>
                      <a:gd name="T55" fmla="*/ 50 h 1826"/>
                      <a:gd name="T56" fmla="*/ 10 w 854"/>
                      <a:gd name="T57" fmla="*/ 53 h 1826"/>
                      <a:gd name="T58" fmla="*/ 7 w 854"/>
                      <a:gd name="T59" fmla="*/ 55 h 1826"/>
                      <a:gd name="T60" fmla="*/ 6 w 854"/>
                      <a:gd name="T61" fmla="*/ 55 h 1826"/>
                      <a:gd name="T62" fmla="*/ 6 w 854"/>
                      <a:gd name="T63" fmla="*/ 57 h 1826"/>
                      <a:gd name="T64" fmla="*/ 3 w 854"/>
                      <a:gd name="T65" fmla="*/ 57 h 1826"/>
                      <a:gd name="T66" fmla="*/ 3 w 854"/>
                      <a:gd name="T67" fmla="*/ 57 h 1826"/>
                      <a:gd name="T68" fmla="*/ 2 w 854"/>
                      <a:gd name="T69" fmla="*/ 54 h 1826"/>
                      <a:gd name="T70" fmla="*/ 2 w 854"/>
                      <a:gd name="T71" fmla="*/ 53 h 1826"/>
                      <a:gd name="T72" fmla="*/ 3 w 854"/>
                      <a:gd name="T73" fmla="*/ 52 h 1826"/>
                      <a:gd name="T74" fmla="*/ 2 w 854"/>
                      <a:gd name="T75" fmla="*/ 49 h 1826"/>
                      <a:gd name="T76" fmla="*/ 1 w 854"/>
                      <a:gd name="T77" fmla="*/ 47 h 1826"/>
                      <a:gd name="T78" fmla="*/ 0 w 854"/>
                      <a:gd name="T79" fmla="*/ 43 h 1826"/>
                      <a:gd name="T80" fmla="*/ 1 w 854"/>
                      <a:gd name="T81" fmla="*/ 42 h 1826"/>
                      <a:gd name="T82" fmla="*/ 2 w 854"/>
                      <a:gd name="T83" fmla="*/ 38 h 1826"/>
                      <a:gd name="T84" fmla="*/ 3 w 854"/>
                      <a:gd name="T85" fmla="*/ 36 h 1826"/>
                      <a:gd name="T86" fmla="*/ 3 w 854"/>
                      <a:gd name="T87" fmla="*/ 31 h 1826"/>
                      <a:gd name="T88" fmla="*/ 3 w 854"/>
                      <a:gd name="T89" fmla="*/ 29 h 1826"/>
                      <a:gd name="T90" fmla="*/ 3 w 854"/>
                      <a:gd name="T91" fmla="*/ 27 h 1826"/>
                      <a:gd name="T92" fmla="*/ 3 w 854"/>
                      <a:gd name="T93" fmla="*/ 23 h 1826"/>
                      <a:gd name="T94" fmla="*/ 7 w 854"/>
                      <a:gd name="T95" fmla="*/ 21 h 1826"/>
                      <a:gd name="T96" fmla="*/ 9 w 854"/>
                      <a:gd name="T97" fmla="*/ 20 h 1826"/>
                      <a:gd name="T98" fmla="*/ 7 w 854"/>
                      <a:gd name="T99" fmla="*/ 18 h 1826"/>
                      <a:gd name="T100" fmla="*/ 9 w 854"/>
                      <a:gd name="T101" fmla="*/ 15 h 1826"/>
                      <a:gd name="T102" fmla="*/ 9 w 854"/>
                      <a:gd name="T103" fmla="*/ 13 h 1826"/>
                      <a:gd name="T104" fmla="*/ 12 w 854"/>
                      <a:gd name="T105" fmla="*/ 11 h 1826"/>
                      <a:gd name="T106" fmla="*/ 13 w 854"/>
                      <a:gd name="T107" fmla="*/ 9 h 1826"/>
                      <a:gd name="T108" fmla="*/ 14 w 854"/>
                      <a:gd name="T109" fmla="*/ 5 h 1826"/>
                      <a:gd name="T110" fmla="*/ 15 w 854"/>
                      <a:gd name="T111" fmla="*/ 4 h 1826"/>
                      <a:gd name="T112" fmla="*/ 18 w 854"/>
                      <a:gd name="T113" fmla="*/ 3 h 1826"/>
                      <a:gd name="T114" fmla="*/ 20 w 854"/>
                      <a:gd name="T115" fmla="*/ 0 h 1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4"/>
                      <a:gd name="T175" fmla="*/ 0 h 1826"/>
                      <a:gd name="T176" fmla="*/ 854 w 854"/>
                      <a:gd name="T177" fmla="*/ 1826 h 1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4" h="1826">
                        <a:moveTo>
                          <a:pt x="642" y="0"/>
                        </a:moveTo>
                        <a:lnTo>
                          <a:pt x="653" y="5"/>
                        </a:lnTo>
                        <a:lnTo>
                          <a:pt x="670" y="33"/>
                        </a:lnTo>
                        <a:lnTo>
                          <a:pt x="746" y="107"/>
                        </a:lnTo>
                        <a:lnTo>
                          <a:pt x="756" y="90"/>
                        </a:lnTo>
                        <a:lnTo>
                          <a:pt x="786" y="113"/>
                        </a:lnTo>
                        <a:lnTo>
                          <a:pt x="797" y="136"/>
                        </a:lnTo>
                        <a:lnTo>
                          <a:pt x="797" y="153"/>
                        </a:lnTo>
                        <a:lnTo>
                          <a:pt x="797" y="182"/>
                        </a:lnTo>
                        <a:lnTo>
                          <a:pt x="786" y="199"/>
                        </a:lnTo>
                        <a:lnTo>
                          <a:pt x="807" y="222"/>
                        </a:lnTo>
                        <a:lnTo>
                          <a:pt x="824" y="244"/>
                        </a:lnTo>
                        <a:lnTo>
                          <a:pt x="824" y="262"/>
                        </a:lnTo>
                        <a:lnTo>
                          <a:pt x="824" y="290"/>
                        </a:lnTo>
                        <a:lnTo>
                          <a:pt x="820" y="324"/>
                        </a:lnTo>
                        <a:lnTo>
                          <a:pt x="807" y="336"/>
                        </a:lnTo>
                        <a:lnTo>
                          <a:pt x="824" y="353"/>
                        </a:lnTo>
                        <a:lnTo>
                          <a:pt x="843" y="381"/>
                        </a:lnTo>
                        <a:lnTo>
                          <a:pt x="854" y="410"/>
                        </a:lnTo>
                        <a:lnTo>
                          <a:pt x="854" y="421"/>
                        </a:lnTo>
                        <a:lnTo>
                          <a:pt x="837" y="427"/>
                        </a:lnTo>
                        <a:lnTo>
                          <a:pt x="763" y="427"/>
                        </a:lnTo>
                        <a:lnTo>
                          <a:pt x="746" y="427"/>
                        </a:lnTo>
                        <a:lnTo>
                          <a:pt x="733" y="438"/>
                        </a:lnTo>
                        <a:lnTo>
                          <a:pt x="733" y="461"/>
                        </a:lnTo>
                        <a:lnTo>
                          <a:pt x="723" y="478"/>
                        </a:lnTo>
                        <a:lnTo>
                          <a:pt x="689" y="507"/>
                        </a:lnTo>
                        <a:lnTo>
                          <a:pt x="693" y="530"/>
                        </a:lnTo>
                        <a:lnTo>
                          <a:pt x="689" y="547"/>
                        </a:lnTo>
                        <a:lnTo>
                          <a:pt x="676" y="558"/>
                        </a:lnTo>
                        <a:lnTo>
                          <a:pt x="689" y="594"/>
                        </a:lnTo>
                        <a:lnTo>
                          <a:pt x="693" y="615"/>
                        </a:lnTo>
                        <a:lnTo>
                          <a:pt x="682" y="632"/>
                        </a:lnTo>
                        <a:lnTo>
                          <a:pt x="659" y="651"/>
                        </a:lnTo>
                        <a:lnTo>
                          <a:pt x="653" y="672"/>
                        </a:lnTo>
                        <a:lnTo>
                          <a:pt x="649" y="701"/>
                        </a:lnTo>
                        <a:lnTo>
                          <a:pt x="609" y="718"/>
                        </a:lnTo>
                        <a:lnTo>
                          <a:pt x="585" y="735"/>
                        </a:lnTo>
                        <a:lnTo>
                          <a:pt x="551" y="758"/>
                        </a:lnTo>
                        <a:lnTo>
                          <a:pt x="556" y="775"/>
                        </a:lnTo>
                        <a:lnTo>
                          <a:pt x="528" y="782"/>
                        </a:lnTo>
                        <a:lnTo>
                          <a:pt x="516" y="792"/>
                        </a:lnTo>
                        <a:lnTo>
                          <a:pt x="488" y="832"/>
                        </a:lnTo>
                        <a:lnTo>
                          <a:pt x="465" y="849"/>
                        </a:lnTo>
                        <a:lnTo>
                          <a:pt x="471" y="879"/>
                        </a:lnTo>
                        <a:lnTo>
                          <a:pt x="457" y="886"/>
                        </a:lnTo>
                        <a:lnTo>
                          <a:pt x="445" y="899"/>
                        </a:lnTo>
                        <a:lnTo>
                          <a:pt x="457" y="943"/>
                        </a:lnTo>
                        <a:lnTo>
                          <a:pt x="451" y="973"/>
                        </a:lnTo>
                        <a:lnTo>
                          <a:pt x="422" y="990"/>
                        </a:lnTo>
                        <a:lnTo>
                          <a:pt x="417" y="1036"/>
                        </a:lnTo>
                        <a:lnTo>
                          <a:pt x="422" y="1093"/>
                        </a:lnTo>
                        <a:lnTo>
                          <a:pt x="434" y="1121"/>
                        </a:lnTo>
                        <a:lnTo>
                          <a:pt x="476" y="1156"/>
                        </a:lnTo>
                        <a:lnTo>
                          <a:pt x="493" y="1190"/>
                        </a:lnTo>
                        <a:lnTo>
                          <a:pt x="511" y="1224"/>
                        </a:lnTo>
                        <a:lnTo>
                          <a:pt x="522" y="1247"/>
                        </a:lnTo>
                        <a:lnTo>
                          <a:pt x="511" y="1270"/>
                        </a:lnTo>
                        <a:lnTo>
                          <a:pt x="488" y="1287"/>
                        </a:lnTo>
                        <a:lnTo>
                          <a:pt x="471" y="1281"/>
                        </a:lnTo>
                        <a:lnTo>
                          <a:pt x="457" y="1264"/>
                        </a:lnTo>
                        <a:lnTo>
                          <a:pt x="434" y="1270"/>
                        </a:lnTo>
                        <a:lnTo>
                          <a:pt x="428" y="1287"/>
                        </a:lnTo>
                        <a:lnTo>
                          <a:pt x="394" y="1287"/>
                        </a:lnTo>
                        <a:lnTo>
                          <a:pt x="342" y="1281"/>
                        </a:lnTo>
                        <a:lnTo>
                          <a:pt x="331" y="1293"/>
                        </a:lnTo>
                        <a:lnTo>
                          <a:pt x="365" y="1310"/>
                        </a:lnTo>
                        <a:lnTo>
                          <a:pt x="411" y="1293"/>
                        </a:lnTo>
                        <a:lnTo>
                          <a:pt x="422" y="1315"/>
                        </a:lnTo>
                        <a:lnTo>
                          <a:pt x="457" y="1321"/>
                        </a:lnTo>
                        <a:lnTo>
                          <a:pt x="482" y="1332"/>
                        </a:lnTo>
                        <a:lnTo>
                          <a:pt x="471" y="1344"/>
                        </a:lnTo>
                        <a:lnTo>
                          <a:pt x="439" y="1338"/>
                        </a:lnTo>
                        <a:lnTo>
                          <a:pt x="434" y="1350"/>
                        </a:lnTo>
                        <a:lnTo>
                          <a:pt x="439" y="1367"/>
                        </a:lnTo>
                        <a:lnTo>
                          <a:pt x="422" y="1390"/>
                        </a:lnTo>
                        <a:lnTo>
                          <a:pt x="394" y="1412"/>
                        </a:lnTo>
                        <a:lnTo>
                          <a:pt x="382" y="1418"/>
                        </a:lnTo>
                        <a:lnTo>
                          <a:pt x="371" y="1424"/>
                        </a:lnTo>
                        <a:lnTo>
                          <a:pt x="377" y="1452"/>
                        </a:lnTo>
                        <a:lnTo>
                          <a:pt x="365" y="1469"/>
                        </a:lnTo>
                        <a:lnTo>
                          <a:pt x="348" y="1504"/>
                        </a:lnTo>
                        <a:lnTo>
                          <a:pt x="354" y="1538"/>
                        </a:lnTo>
                        <a:lnTo>
                          <a:pt x="342" y="1589"/>
                        </a:lnTo>
                        <a:lnTo>
                          <a:pt x="331" y="1612"/>
                        </a:lnTo>
                        <a:lnTo>
                          <a:pt x="331" y="1646"/>
                        </a:lnTo>
                        <a:lnTo>
                          <a:pt x="314" y="1669"/>
                        </a:lnTo>
                        <a:lnTo>
                          <a:pt x="291" y="1709"/>
                        </a:lnTo>
                        <a:lnTo>
                          <a:pt x="285" y="1738"/>
                        </a:lnTo>
                        <a:lnTo>
                          <a:pt x="245" y="1732"/>
                        </a:lnTo>
                        <a:lnTo>
                          <a:pt x="205" y="1732"/>
                        </a:lnTo>
                        <a:lnTo>
                          <a:pt x="200" y="1749"/>
                        </a:lnTo>
                        <a:lnTo>
                          <a:pt x="177" y="1755"/>
                        </a:lnTo>
                        <a:lnTo>
                          <a:pt x="165" y="1762"/>
                        </a:lnTo>
                        <a:lnTo>
                          <a:pt x="171" y="1780"/>
                        </a:lnTo>
                        <a:lnTo>
                          <a:pt x="165" y="1809"/>
                        </a:lnTo>
                        <a:lnTo>
                          <a:pt x="137" y="1826"/>
                        </a:lnTo>
                        <a:lnTo>
                          <a:pt x="120" y="1809"/>
                        </a:lnTo>
                        <a:lnTo>
                          <a:pt x="97" y="1826"/>
                        </a:lnTo>
                        <a:lnTo>
                          <a:pt x="67" y="1826"/>
                        </a:lnTo>
                        <a:lnTo>
                          <a:pt x="57" y="1809"/>
                        </a:lnTo>
                        <a:lnTo>
                          <a:pt x="67" y="1797"/>
                        </a:lnTo>
                        <a:lnTo>
                          <a:pt x="74" y="1766"/>
                        </a:lnTo>
                        <a:lnTo>
                          <a:pt x="50" y="1722"/>
                        </a:lnTo>
                        <a:lnTo>
                          <a:pt x="40" y="1698"/>
                        </a:lnTo>
                        <a:lnTo>
                          <a:pt x="46" y="1686"/>
                        </a:lnTo>
                        <a:lnTo>
                          <a:pt x="57" y="1686"/>
                        </a:lnTo>
                        <a:lnTo>
                          <a:pt x="63" y="1675"/>
                        </a:lnTo>
                        <a:lnTo>
                          <a:pt x="67" y="1663"/>
                        </a:lnTo>
                        <a:lnTo>
                          <a:pt x="74" y="1652"/>
                        </a:lnTo>
                        <a:lnTo>
                          <a:pt x="67" y="1641"/>
                        </a:lnTo>
                        <a:lnTo>
                          <a:pt x="57" y="1618"/>
                        </a:lnTo>
                        <a:lnTo>
                          <a:pt x="34" y="1584"/>
                        </a:lnTo>
                        <a:lnTo>
                          <a:pt x="40" y="1549"/>
                        </a:lnTo>
                        <a:lnTo>
                          <a:pt x="23" y="1521"/>
                        </a:lnTo>
                        <a:lnTo>
                          <a:pt x="6" y="1504"/>
                        </a:lnTo>
                        <a:lnTo>
                          <a:pt x="17" y="1475"/>
                        </a:lnTo>
                        <a:lnTo>
                          <a:pt x="29" y="1418"/>
                        </a:lnTo>
                        <a:lnTo>
                          <a:pt x="6" y="1390"/>
                        </a:lnTo>
                        <a:lnTo>
                          <a:pt x="0" y="1361"/>
                        </a:lnTo>
                        <a:lnTo>
                          <a:pt x="0" y="1344"/>
                        </a:lnTo>
                        <a:lnTo>
                          <a:pt x="10" y="1310"/>
                        </a:lnTo>
                        <a:lnTo>
                          <a:pt x="29" y="1315"/>
                        </a:lnTo>
                        <a:lnTo>
                          <a:pt x="46" y="1270"/>
                        </a:lnTo>
                        <a:lnTo>
                          <a:pt x="46" y="1218"/>
                        </a:lnTo>
                        <a:lnTo>
                          <a:pt x="50" y="1201"/>
                        </a:lnTo>
                        <a:lnTo>
                          <a:pt x="74" y="1184"/>
                        </a:lnTo>
                        <a:lnTo>
                          <a:pt x="108" y="1161"/>
                        </a:lnTo>
                        <a:lnTo>
                          <a:pt x="108" y="1133"/>
                        </a:lnTo>
                        <a:lnTo>
                          <a:pt x="103" y="1047"/>
                        </a:lnTo>
                        <a:lnTo>
                          <a:pt x="91" y="1036"/>
                        </a:lnTo>
                        <a:lnTo>
                          <a:pt x="91" y="1013"/>
                        </a:lnTo>
                        <a:lnTo>
                          <a:pt x="120" y="1000"/>
                        </a:lnTo>
                        <a:lnTo>
                          <a:pt x="131" y="990"/>
                        </a:lnTo>
                        <a:lnTo>
                          <a:pt x="114" y="956"/>
                        </a:lnTo>
                        <a:lnTo>
                          <a:pt x="91" y="922"/>
                        </a:lnTo>
                        <a:lnTo>
                          <a:pt x="97" y="883"/>
                        </a:lnTo>
                        <a:lnTo>
                          <a:pt x="103" y="855"/>
                        </a:lnTo>
                        <a:lnTo>
                          <a:pt x="126" y="805"/>
                        </a:lnTo>
                        <a:lnTo>
                          <a:pt x="126" y="782"/>
                        </a:lnTo>
                        <a:lnTo>
                          <a:pt x="126" y="735"/>
                        </a:lnTo>
                        <a:lnTo>
                          <a:pt x="143" y="695"/>
                        </a:lnTo>
                        <a:lnTo>
                          <a:pt x="171" y="672"/>
                        </a:lnTo>
                        <a:lnTo>
                          <a:pt x="200" y="655"/>
                        </a:lnTo>
                        <a:lnTo>
                          <a:pt x="228" y="661"/>
                        </a:lnTo>
                        <a:lnTo>
                          <a:pt x="257" y="672"/>
                        </a:lnTo>
                        <a:lnTo>
                          <a:pt x="268" y="632"/>
                        </a:lnTo>
                        <a:lnTo>
                          <a:pt x="257" y="598"/>
                        </a:lnTo>
                        <a:lnTo>
                          <a:pt x="245" y="575"/>
                        </a:lnTo>
                        <a:lnTo>
                          <a:pt x="240" y="558"/>
                        </a:lnTo>
                        <a:lnTo>
                          <a:pt x="245" y="541"/>
                        </a:lnTo>
                        <a:lnTo>
                          <a:pt x="263" y="535"/>
                        </a:lnTo>
                        <a:lnTo>
                          <a:pt x="268" y="496"/>
                        </a:lnTo>
                        <a:lnTo>
                          <a:pt x="280" y="461"/>
                        </a:lnTo>
                        <a:lnTo>
                          <a:pt x="285" y="433"/>
                        </a:lnTo>
                        <a:lnTo>
                          <a:pt x="285" y="404"/>
                        </a:lnTo>
                        <a:lnTo>
                          <a:pt x="302" y="376"/>
                        </a:lnTo>
                        <a:lnTo>
                          <a:pt x="337" y="353"/>
                        </a:lnTo>
                        <a:lnTo>
                          <a:pt x="360" y="347"/>
                        </a:lnTo>
                        <a:lnTo>
                          <a:pt x="360" y="319"/>
                        </a:lnTo>
                        <a:lnTo>
                          <a:pt x="371" y="301"/>
                        </a:lnTo>
                        <a:lnTo>
                          <a:pt x="394" y="273"/>
                        </a:lnTo>
                        <a:lnTo>
                          <a:pt x="417" y="256"/>
                        </a:lnTo>
                        <a:lnTo>
                          <a:pt x="405" y="207"/>
                        </a:lnTo>
                        <a:lnTo>
                          <a:pt x="448" y="159"/>
                        </a:lnTo>
                        <a:lnTo>
                          <a:pt x="457" y="139"/>
                        </a:lnTo>
                        <a:lnTo>
                          <a:pt x="488" y="133"/>
                        </a:lnTo>
                        <a:lnTo>
                          <a:pt x="508" y="107"/>
                        </a:lnTo>
                        <a:lnTo>
                          <a:pt x="508" y="90"/>
                        </a:lnTo>
                        <a:lnTo>
                          <a:pt x="528" y="70"/>
                        </a:lnTo>
                        <a:lnTo>
                          <a:pt x="565" y="65"/>
                        </a:lnTo>
                        <a:lnTo>
                          <a:pt x="609" y="65"/>
                        </a:lnTo>
                        <a:lnTo>
                          <a:pt x="642" y="33"/>
                        </a:lnTo>
                        <a:lnTo>
                          <a:pt x="636" y="0"/>
                        </a:lnTo>
                        <a:lnTo>
                          <a:pt x="642"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43" name="Freeform 52"/>
                  <p:cNvSpPr>
                    <a:spLocks noChangeAspect="1"/>
                  </p:cNvSpPr>
                  <p:nvPr/>
                </p:nvSpPr>
                <p:spPr bwMode="auto">
                  <a:xfrm>
                    <a:off x="1819" y="1453"/>
                    <a:ext cx="427" cy="913"/>
                  </a:xfrm>
                  <a:custGeom>
                    <a:avLst/>
                    <a:gdLst>
                      <a:gd name="T0" fmla="*/ 21 w 854"/>
                      <a:gd name="T1" fmla="*/ 2 h 1826"/>
                      <a:gd name="T2" fmla="*/ 25 w 854"/>
                      <a:gd name="T3" fmla="*/ 4 h 1826"/>
                      <a:gd name="T4" fmla="*/ 25 w 854"/>
                      <a:gd name="T5" fmla="*/ 6 h 1826"/>
                      <a:gd name="T6" fmla="*/ 26 w 854"/>
                      <a:gd name="T7" fmla="*/ 7 h 1826"/>
                      <a:gd name="T8" fmla="*/ 26 w 854"/>
                      <a:gd name="T9" fmla="*/ 11 h 1826"/>
                      <a:gd name="T10" fmla="*/ 27 w 854"/>
                      <a:gd name="T11" fmla="*/ 12 h 1826"/>
                      <a:gd name="T12" fmla="*/ 27 w 854"/>
                      <a:gd name="T13" fmla="*/ 14 h 1826"/>
                      <a:gd name="T14" fmla="*/ 23 w 854"/>
                      <a:gd name="T15" fmla="*/ 14 h 1826"/>
                      <a:gd name="T16" fmla="*/ 22 w 854"/>
                      <a:gd name="T17" fmla="*/ 15 h 1826"/>
                      <a:gd name="T18" fmla="*/ 22 w 854"/>
                      <a:gd name="T19" fmla="*/ 18 h 1826"/>
                      <a:gd name="T20" fmla="*/ 22 w 854"/>
                      <a:gd name="T21" fmla="*/ 20 h 1826"/>
                      <a:gd name="T22" fmla="*/ 21 w 854"/>
                      <a:gd name="T23" fmla="*/ 22 h 1826"/>
                      <a:gd name="T24" fmla="*/ 18 w 854"/>
                      <a:gd name="T25" fmla="*/ 24 h 1826"/>
                      <a:gd name="T26" fmla="*/ 17 w 854"/>
                      <a:gd name="T27" fmla="*/ 25 h 1826"/>
                      <a:gd name="T28" fmla="*/ 14 w 854"/>
                      <a:gd name="T29" fmla="*/ 28 h 1826"/>
                      <a:gd name="T30" fmla="*/ 14 w 854"/>
                      <a:gd name="T31" fmla="*/ 29 h 1826"/>
                      <a:gd name="T32" fmla="*/ 13 w 854"/>
                      <a:gd name="T33" fmla="*/ 33 h 1826"/>
                      <a:gd name="T34" fmla="*/ 14 w 854"/>
                      <a:gd name="T35" fmla="*/ 37 h 1826"/>
                      <a:gd name="T36" fmla="*/ 17 w 854"/>
                      <a:gd name="T37" fmla="*/ 39 h 1826"/>
                      <a:gd name="T38" fmla="*/ 14 w 854"/>
                      <a:gd name="T39" fmla="*/ 41 h 1826"/>
                      <a:gd name="T40" fmla="*/ 13 w 854"/>
                      <a:gd name="T41" fmla="*/ 41 h 1826"/>
                      <a:gd name="T42" fmla="*/ 11 w 854"/>
                      <a:gd name="T43" fmla="*/ 41 h 1826"/>
                      <a:gd name="T44" fmla="*/ 13 w 854"/>
                      <a:gd name="T45" fmla="*/ 42 h 1826"/>
                      <a:gd name="T46" fmla="*/ 14 w 854"/>
                      <a:gd name="T47" fmla="*/ 42 h 1826"/>
                      <a:gd name="T48" fmla="*/ 13 w 854"/>
                      <a:gd name="T49" fmla="*/ 43 h 1826"/>
                      <a:gd name="T50" fmla="*/ 12 w 854"/>
                      <a:gd name="T51" fmla="*/ 45 h 1826"/>
                      <a:gd name="T52" fmla="*/ 12 w 854"/>
                      <a:gd name="T53" fmla="*/ 46 h 1826"/>
                      <a:gd name="T54" fmla="*/ 11 w 854"/>
                      <a:gd name="T55" fmla="*/ 50 h 1826"/>
                      <a:gd name="T56" fmla="*/ 10 w 854"/>
                      <a:gd name="T57" fmla="*/ 53 h 1826"/>
                      <a:gd name="T58" fmla="*/ 7 w 854"/>
                      <a:gd name="T59" fmla="*/ 55 h 1826"/>
                      <a:gd name="T60" fmla="*/ 6 w 854"/>
                      <a:gd name="T61" fmla="*/ 55 h 1826"/>
                      <a:gd name="T62" fmla="*/ 6 w 854"/>
                      <a:gd name="T63" fmla="*/ 57 h 1826"/>
                      <a:gd name="T64" fmla="*/ 3 w 854"/>
                      <a:gd name="T65" fmla="*/ 57 h 1826"/>
                      <a:gd name="T66" fmla="*/ 3 w 854"/>
                      <a:gd name="T67" fmla="*/ 57 h 1826"/>
                      <a:gd name="T68" fmla="*/ 2 w 854"/>
                      <a:gd name="T69" fmla="*/ 54 h 1826"/>
                      <a:gd name="T70" fmla="*/ 2 w 854"/>
                      <a:gd name="T71" fmla="*/ 53 h 1826"/>
                      <a:gd name="T72" fmla="*/ 3 w 854"/>
                      <a:gd name="T73" fmla="*/ 52 h 1826"/>
                      <a:gd name="T74" fmla="*/ 2 w 854"/>
                      <a:gd name="T75" fmla="*/ 49 h 1826"/>
                      <a:gd name="T76" fmla="*/ 1 w 854"/>
                      <a:gd name="T77" fmla="*/ 47 h 1826"/>
                      <a:gd name="T78" fmla="*/ 0 w 854"/>
                      <a:gd name="T79" fmla="*/ 43 h 1826"/>
                      <a:gd name="T80" fmla="*/ 1 w 854"/>
                      <a:gd name="T81" fmla="*/ 42 h 1826"/>
                      <a:gd name="T82" fmla="*/ 2 w 854"/>
                      <a:gd name="T83" fmla="*/ 38 h 1826"/>
                      <a:gd name="T84" fmla="*/ 3 w 854"/>
                      <a:gd name="T85" fmla="*/ 36 h 1826"/>
                      <a:gd name="T86" fmla="*/ 3 w 854"/>
                      <a:gd name="T87" fmla="*/ 31 h 1826"/>
                      <a:gd name="T88" fmla="*/ 3 w 854"/>
                      <a:gd name="T89" fmla="*/ 29 h 1826"/>
                      <a:gd name="T90" fmla="*/ 3 w 854"/>
                      <a:gd name="T91" fmla="*/ 27 h 1826"/>
                      <a:gd name="T92" fmla="*/ 3 w 854"/>
                      <a:gd name="T93" fmla="*/ 23 h 1826"/>
                      <a:gd name="T94" fmla="*/ 7 w 854"/>
                      <a:gd name="T95" fmla="*/ 21 h 1826"/>
                      <a:gd name="T96" fmla="*/ 9 w 854"/>
                      <a:gd name="T97" fmla="*/ 20 h 1826"/>
                      <a:gd name="T98" fmla="*/ 7 w 854"/>
                      <a:gd name="T99" fmla="*/ 18 h 1826"/>
                      <a:gd name="T100" fmla="*/ 9 w 854"/>
                      <a:gd name="T101" fmla="*/ 15 h 1826"/>
                      <a:gd name="T102" fmla="*/ 9 w 854"/>
                      <a:gd name="T103" fmla="*/ 13 h 1826"/>
                      <a:gd name="T104" fmla="*/ 12 w 854"/>
                      <a:gd name="T105" fmla="*/ 11 h 1826"/>
                      <a:gd name="T106" fmla="*/ 13 w 854"/>
                      <a:gd name="T107" fmla="*/ 9 h 1826"/>
                      <a:gd name="T108" fmla="*/ 14 w 854"/>
                      <a:gd name="T109" fmla="*/ 5 h 1826"/>
                      <a:gd name="T110" fmla="*/ 15 w 854"/>
                      <a:gd name="T111" fmla="*/ 4 h 1826"/>
                      <a:gd name="T112" fmla="*/ 18 w 854"/>
                      <a:gd name="T113" fmla="*/ 3 h 1826"/>
                      <a:gd name="T114" fmla="*/ 20 w 854"/>
                      <a:gd name="T115" fmla="*/ 0 h 1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4"/>
                      <a:gd name="T175" fmla="*/ 0 h 1826"/>
                      <a:gd name="T176" fmla="*/ 854 w 854"/>
                      <a:gd name="T177" fmla="*/ 1826 h 1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4" h="1826">
                        <a:moveTo>
                          <a:pt x="642" y="0"/>
                        </a:moveTo>
                        <a:lnTo>
                          <a:pt x="653" y="5"/>
                        </a:lnTo>
                        <a:lnTo>
                          <a:pt x="670" y="33"/>
                        </a:lnTo>
                        <a:lnTo>
                          <a:pt x="746" y="107"/>
                        </a:lnTo>
                        <a:lnTo>
                          <a:pt x="756" y="90"/>
                        </a:lnTo>
                        <a:lnTo>
                          <a:pt x="786" y="113"/>
                        </a:lnTo>
                        <a:lnTo>
                          <a:pt x="797" y="136"/>
                        </a:lnTo>
                        <a:lnTo>
                          <a:pt x="797" y="153"/>
                        </a:lnTo>
                        <a:lnTo>
                          <a:pt x="797" y="182"/>
                        </a:lnTo>
                        <a:lnTo>
                          <a:pt x="786" y="199"/>
                        </a:lnTo>
                        <a:lnTo>
                          <a:pt x="807" y="222"/>
                        </a:lnTo>
                        <a:lnTo>
                          <a:pt x="824" y="244"/>
                        </a:lnTo>
                        <a:lnTo>
                          <a:pt x="824" y="262"/>
                        </a:lnTo>
                        <a:lnTo>
                          <a:pt x="824" y="290"/>
                        </a:lnTo>
                        <a:lnTo>
                          <a:pt x="820" y="324"/>
                        </a:lnTo>
                        <a:lnTo>
                          <a:pt x="807" y="336"/>
                        </a:lnTo>
                        <a:lnTo>
                          <a:pt x="824" y="353"/>
                        </a:lnTo>
                        <a:lnTo>
                          <a:pt x="843" y="381"/>
                        </a:lnTo>
                        <a:lnTo>
                          <a:pt x="854" y="410"/>
                        </a:lnTo>
                        <a:lnTo>
                          <a:pt x="854" y="421"/>
                        </a:lnTo>
                        <a:lnTo>
                          <a:pt x="837" y="427"/>
                        </a:lnTo>
                        <a:lnTo>
                          <a:pt x="763" y="427"/>
                        </a:lnTo>
                        <a:lnTo>
                          <a:pt x="746" y="427"/>
                        </a:lnTo>
                        <a:lnTo>
                          <a:pt x="733" y="438"/>
                        </a:lnTo>
                        <a:lnTo>
                          <a:pt x="733" y="461"/>
                        </a:lnTo>
                        <a:lnTo>
                          <a:pt x="723" y="478"/>
                        </a:lnTo>
                        <a:lnTo>
                          <a:pt x="689" y="507"/>
                        </a:lnTo>
                        <a:lnTo>
                          <a:pt x="693" y="530"/>
                        </a:lnTo>
                        <a:lnTo>
                          <a:pt x="689" y="547"/>
                        </a:lnTo>
                        <a:lnTo>
                          <a:pt x="676" y="558"/>
                        </a:lnTo>
                        <a:lnTo>
                          <a:pt x="689" y="594"/>
                        </a:lnTo>
                        <a:lnTo>
                          <a:pt x="693" y="615"/>
                        </a:lnTo>
                        <a:lnTo>
                          <a:pt x="682" y="632"/>
                        </a:lnTo>
                        <a:lnTo>
                          <a:pt x="659" y="651"/>
                        </a:lnTo>
                        <a:lnTo>
                          <a:pt x="653" y="672"/>
                        </a:lnTo>
                        <a:lnTo>
                          <a:pt x="649" y="701"/>
                        </a:lnTo>
                        <a:lnTo>
                          <a:pt x="609" y="718"/>
                        </a:lnTo>
                        <a:lnTo>
                          <a:pt x="585" y="735"/>
                        </a:lnTo>
                        <a:lnTo>
                          <a:pt x="551" y="758"/>
                        </a:lnTo>
                        <a:lnTo>
                          <a:pt x="556" y="775"/>
                        </a:lnTo>
                        <a:lnTo>
                          <a:pt x="528" y="782"/>
                        </a:lnTo>
                        <a:lnTo>
                          <a:pt x="516" y="792"/>
                        </a:lnTo>
                        <a:lnTo>
                          <a:pt x="488" y="832"/>
                        </a:lnTo>
                        <a:lnTo>
                          <a:pt x="465" y="849"/>
                        </a:lnTo>
                        <a:lnTo>
                          <a:pt x="471" y="879"/>
                        </a:lnTo>
                        <a:lnTo>
                          <a:pt x="457" y="886"/>
                        </a:lnTo>
                        <a:lnTo>
                          <a:pt x="445" y="899"/>
                        </a:lnTo>
                        <a:lnTo>
                          <a:pt x="457" y="943"/>
                        </a:lnTo>
                        <a:lnTo>
                          <a:pt x="451" y="973"/>
                        </a:lnTo>
                        <a:lnTo>
                          <a:pt x="422" y="990"/>
                        </a:lnTo>
                        <a:lnTo>
                          <a:pt x="417" y="1036"/>
                        </a:lnTo>
                        <a:lnTo>
                          <a:pt x="422" y="1093"/>
                        </a:lnTo>
                        <a:lnTo>
                          <a:pt x="434" y="1121"/>
                        </a:lnTo>
                        <a:lnTo>
                          <a:pt x="476" y="1156"/>
                        </a:lnTo>
                        <a:lnTo>
                          <a:pt x="493" y="1190"/>
                        </a:lnTo>
                        <a:lnTo>
                          <a:pt x="511" y="1224"/>
                        </a:lnTo>
                        <a:lnTo>
                          <a:pt x="522" y="1247"/>
                        </a:lnTo>
                        <a:lnTo>
                          <a:pt x="511" y="1270"/>
                        </a:lnTo>
                        <a:lnTo>
                          <a:pt x="488" y="1287"/>
                        </a:lnTo>
                        <a:lnTo>
                          <a:pt x="471" y="1281"/>
                        </a:lnTo>
                        <a:lnTo>
                          <a:pt x="457" y="1264"/>
                        </a:lnTo>
                        <a:lnTo>
                          <a:pt x="434" y="1270"/>
                        </a:lnTo>
                        <a:lnTo>
                          <a:pt x="428" y="1287"/>
                        </a:lnTo>
                        <a:lnTo>
                          <a:pt x="394" y="1287"/>
                        </a:lnTo>
                        <a:lnTo>
                          <a:pt x="342" y="1281"/>
                        </a:lnTo>
                        <a:lnTo>
                          <a:pt x="331" y="1293"/>
                        </a:lnTo>
                        <a:lnTo>
                          <a:pt x="365" y="1310"/>
                        </a:lnTo>
                        <a:lnTo>
                          <a:pt x="411" y="1293"/>
                        </a:lnTo>
                        <a:lnTo>
                          <a:pt x="422" y="1315"/>
                        </a:lnTo>
                        <a:lnTo>
                          <a:pt x="457" y="1321"/>
                        </a:lnTo>
                        <a:lnTo>
                          <a:pt x="482" y="1332"/>
                        </a:lnTo>
                        <a:lnTo>
                          <a:pt x="471" y="1344"/>
                        </a:lnTo>
                        <a:lnTo>
                          <a:pt x="439" y="1338"/>
                        </a:lnTo>
                        <a:lnTo>
                          <a:pt x="434" y="1350"/>
                        </a:lnTo>
                        <a:lnTo>
                          <a:pt x="439" y="1367"/>
                        </a:lnTo>
                        <a:lnTo>
                          <a:pt x="422" y="1390"/>
                        </a:lnTo>
                        <a:lnTo>
                          <a:pt x="394" y="1412"/>
                        </a:lnTo>
                        <a:lnTo>
                          <a:pt x="382" y="1418"/>
                        </a:lnTo>
                        <a:lnTo>
                          <a:pt x="371" y="1424"/>
                        </a:lnTo>
                        <a:lnTo>
                          <a:pt x="377" y="1452"/>
                        </a:lnTo>
                        <a:lnTo>
                          <a:pt x="365" y="1469"/>
                        </a:lnTo>
                        <a:lnTo>
                          <a:pt x="348" y="1504"/>
                        </a:lnTo>
                        <a:lnTo>
                          <a:pt x="354" y="1538"/>
                        </a:lnTo>
                        <a:lnTo>
                          <a:pt x="342" y="1589"/>
                        </a:lnTo>
                        <a:lnTo>
                          <a:pt x="331" y="1612"/>
                        </a:lnTo>
                        <a:lnTo>
                          <a:pt x="331" y="1646"/>
                        </a:lnTo>
                        <a:lnTo>
                          <a:pt x="314" y="1669"/>
                        </a:lnTo>
                        <a:lnTo>
                          <a:pt x="291" y="1709"/>
                        </a:lnTo>
                        <a:lnTo>
                          <a:pt x="285" y="1738"/>
                        </a:lnTo>
                        <a:lnTo>
                          <a:pt x="245" y="1732"/>
                        </a:lnTo>
                        <a:lnTo>
                          <a:pt x="205" y="1732"/>
                        </a:lnTo>
                        <a:lnTo>
                          <a:pt x="200" y="1749"/>
                        </a:lnTo>
                        <a:lnTo>
                          <a:pt x="177" y="1755"/>
                        </a:lnTo>
                        <a:lnTo>
                          <a:pt x="165" y="1762"/>
                        </a:lnTo>
                        <a:lnTo>
                          <a:pt x="171" y="1780"/>
                        </a:lnTo>
                        <a:lnTo>
                          <a:pt x="165" y="1809"/>
                        </a:lnTo>
                        <a:lnTo>
                          <a:pt x="137" y="1826"/>
                        </a:lnTo>
                        <a:lnTo>
                          <a:pt x="120" y="1809"/>
                        </a:lnTo>
                        <a:lnTo>
                          <a:pt x="97" y="1826"/>
                        </a:lnTo>
                        <a:lnTo>
                          <a:pt x="67" y="1826"/>
                        </a:lnTo>
                        <a:lnTo>
                          <a:pt x="57" y="1809"/>
                        </a:lnTo>
                        <a:lnTo>
                          <a:pt x="67" y="1797"/>
                        </a:lnTo>
                        <a:lnTo>
                          <a:pt x="74" y="1766"/>
                        </a:lnTo>
                        <a:lnTo>
                          <a:pt x="50" y="1722"/>
                        </a:lnTo>
                        <a:lnTo>
                          <a:pt x="40" y="1698"/>
                        </a:lnTo>
                        <a:lnTo>
                          <a:pt x="46" y="1686"/>
                        </a:lnTo>
                        <a:lnTo>
                          <a:pt x="57" y="1686"/>
                        </a:lnTo>
                        <a:lnTo>
                          <a:pt x="63" y="1675"/>
                        </a:lnTo>
                        <a:lnTo>
                          <a:pt x="67" y="1663"/>
                        </a:lnTo>
                        <a:lnTo>
                          <a:pt x="74" y="1652"/>
                        </a:lnTo>
                        <a:lnTo>
                          <a:pt x="67" y="1641"/>
                        </a:lnTo>
                        <a:lnTo>
                          <a:pt x="57" y="1618"/>
                        </a:lnTo>
                        <a:lnTo>
                          <a:pt x="34" y="1584"/>
                        </a:lnTo>
                        <a:lnTo>
                          <a:pt x="40" y="1549"/>
                        </a:lnTo>
                        <a:lnTo>
                          <a:pt x="23" y="1521"/>
                        </a:lnTo>
                        <a:lnTo>
                          <a:pt x="6" y="1504"/>
                        </a:lnTo>
                        <a:lnTo>
                          <a:pt x="17" y="1475"/>
                        </a:lnTo>
                        <a:lnTo>
                          <a:pt x="29" y="1418"/>
                        </a:lnTo>
                        <a:lnTo>
                          <a:pt x="6" y="1390"/>
                        </a:lnTo>
                        <a:lnTo>
                          <a:pt x="0" y="1361"/>
                        </a:lnTo>
                        <a:lnTo>
                          <a:pt x="0" y="1344"/>
                        </a:lnTo>
                        <a:lnTo>
                          <a:pt x="10" y="1310"/>
                        </a:lnTo>
                        <a:lnTo>
                          <a:pt x="29" y="1315"/>
                        </a:lnTo>
                        <a:lnTo>
                          <a:pt x="46" y="1270"/>
                        </a:lnTo>
                        <a:lnTo>
                          <a:pt x="46" y="1218"/>
                        </a:lnTo>
                        <a:lnTo>
                          <a:pt x="50" y="1201"/>
                        </a:lnTo>
                        <a:lnTo>
                          <a:pt x="74" y="1184"/>
                        </a:lnTo>
                        <a:lnTo>
                          <a:pt x="108" y="1161"/>
                        </a:lnTo>
                        <a:lnTo>
                          <a:pt x="108" y="1133"/>
                        </a:lnTo>
                        <a:lnTo>
                          <a:pt x="103" y="1047"/>
                        </a:lnTo>
                        <a:lnTo>
                          <a:pt x="91" y="1036"/>
                        </a:lnTo>
                        <a:lnTo>
                          <a:pt x="91" y="1013"/>
                        </a:lnTo>
                        <a:lnTo>
                          <a:pt x="120" y="1000"/>
                        </a:lnTo>
                        <a:lnTo>
                          <a:pt x="131" y="990"/>
                        </a:lnTo>
                        <a:lnTo>
                          <a:pt x="114" y="956"/>
                        </a:lnTo>
                        <a:lnTo>
                          <a:pt x="91" y="922"/>
                        </a:lnTo>
                        <a:lnTo>
                          <a:pt x="97" y="883"/>
                        </a:lnTo>
                        <a:lnTo>
                          <a:pt x="103" y="855"/>
                        </a:lnTo>
                        <a:lnTo>
                          <a:pt x="126" y="805"/>
                        </a:lnTo>
                        <a:lnTo>
                          <a:pt x="126" y="782"/>
                        </a:lnTo>
                        <a:lnTo>
                          <a:pt x="126" y="735"/>
                        </a:lnTo>
                        <a:lnTo>
                          <a:pt x="143" y="695"/>
                        </a:lnTo>
                        <a:lnTo>
                          <a:pt x="171" y="672"/>
                        </a:lnTo>
                        <a:lnTo>
                          <a:pt x="200" y="655"/>
                        </a:lnTo>
                        <a:lnTo>
                          <a:pt x="228" y="661"/>
                        </a:lnTo>
                        <a:lnTo>
                          <a:pt x="257" y="672"/>
                        </a:lnTo>
                        <a:lnTo>
                          <a:pt x="268" y="632"/>
                        </a:lnTo>
                        <a:lnTo>
                          <a:pt x="257" y="598"/>
                        </a:lnTo>
                        <a:lnTo>
                          <a:pt x="245" y="575"/>
                        </a:lnTo>
                        <a:lnTo>
                          <a:pt x="240" y="558"/>
                        </a:lnTo>
                        <a:lnTo>
                          <a:pt x="245" y="541"/>
                        </a:lnTo>
                        <a:lnTo>
                          <a:pt x="263" y="535"/>
                        </a:lnTo>
                        <a:lnTo>
                          <a:pt x="268" y="496"/>
                        </a:lnTo>
                        <a:lnTo>
                          <a:pt x="280" y="461"/>
                        </a:lnTo>
                        <a:lnTo>
                          <a:pt x="285" y="433"/>
                        </a:lnTo>
                        <a:lnTo>
                          <a:pt x="285" y="404"/>
                        </a:lnTo>
                        <a:lnTo>
                          <a:pt x="302" y="376"/>
                        </a:lnTo>
                        <a:lnTo>
                          <a:pt x="337" y="353"/>
                        </a:lnTo>
                        <a:lnTo>
                          <a:pt x="360" y="347"/>
                        </a:lnTo>
                        <a:lnTo>
                          <a:pt x="360" y="319"/>
                        </a:lnTo>
                        <a:lnTo>
                          <a:pt x="371" y="301"/>
                        </a:lnTo>
                        <a:lnTo>
                          <a:pt x="394" y="273"/>
                        </a:lnTo>
                        <a:lnTo>
                          <a:pt x="417" y="256"/>
                        </a:lnTo>
                        <a:lnTo>
                          <a:pt x="405" y="207"/>
                        </a:lnTo>
                        <a:lnTo>
                          <a:pt x="448" y="159"/>
                        </a:lnTo>
                        <a:lnTo>
                          <a:pt x="457" y="139"/>
                        </a:lnTo>
                        <a:lnTo>
                          <a:pt x="488" y="133"/>
                        </a:lnTo>
                        <a:lnTo>
                          <a:pt x="508" y="107"/>
                        </a:lnTo>
                        <a:lnTo>
                          <a:pt x="508" y="90"/>
                        </a:lnTo>
                        <a:lnTo>
                          <a:pt x="528" y="70"/>
                        </a:lnTo>
                        <a:lnTo>
                          <a:pt x="565" y="65"/>
                        </a:lnTo>
                        <a:lnTo>
                          <a:pt x="609" y="65"/>
                        </a:lnTo>
                        <a:lnTo>
                          <a:pt x="642" y="33"/>
                        </a:lnTo>
                        <a:lnTo>
                          <a:pt x="636" y="0"/>
                        </a:lnTo>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grpSp>
            <p:nvGrpSpPr>
              <p:cNvPr id="93234" name="Group 53"/>
              <p:cNvGrpSpPr>
                <a:grpSpLocks noChangeAspect="1"/>
              </p:cNvGrpSpPr>
              <p:nvPr/>
            </p:nvGrpSpPr>
            <p:grpSpPr bwMode="auto">
              <a:xfrm>
                <a:off x="1857" y="2093"/>
                <a:ext cx="98" cy="107"/>
                <a:chOff x="1857" y="2093"/>
                <a:chExt cx="98" cy="107"/>
              </a:xfrm>
            </p:grpSpPr>
            <p:grpSp>
              <p:nvGrpSpPr>
                <p:cNvPr id="93235" name="Group 54"/>
                <p:cNvGrpSpPr>
                  <a:grpSpLocks noChangeAspect="1"/>
                </p:cNvGrpSpPr>
                <p:nvPr/>
              </p:nvGrpSpPr>
              <p:grpSpPr bwMode="auto">
                <a:xfrm>
                  <a:off x="1909" y="2125"/>
                  <a:ext cx="46" cy="75"/>
                  <a:chOff x="1909" y="2125"/>
                  <a:chExt cx="46" cy="75"/>
                </a:xfrm>
              </p:grpSpPr>
              <p:sp>
                <p:nvSpPr>
                  <p:cNvPr id="93237" name="Freeform 55"/>
                  <p:cNvSpPr>
                    <a:spLocks noChangeAspect="1"/>
                  </p:cNvSpPr>
                  <p:nvPr/>
                </p:nvSpPr>
                <p:spPr bwMode="auto">
                  <a:xfrm>
                    <a:off x="1909" y="2125"/>
                    <a:ext cx="46" cy="75"/>
                  </a:xfrm>
                  <a:custGeom>
                    <a:avLst/>
                    <a:gdLst>
                      <a:gd name="T0" fmla="*/ 3 w 92"/>
                      <a:gd name="T1" fmla="*/ 0 h 149"/>
                      <a:gd name="T2" fmla="*/ 3 w 92"/>
                      <a:gd name="T3" fmla="*/ 1 h 149"/>
                      <a:gd name="T4" fmla="*/ 3 w 92"/>
                      <a:gd name="T5" fmla="*/ 2 h 149"/>
                      <a:gd name="T6" fmla="*/ 3 w 92"/>
                      <a:gd name="T7" fmla="*/ 3 h 149"/>
                      <a:gd name="T8" fmla="*/ 3 w 92"/>
                      <a:gd name="T9" fmla="*/ 4 h 149"/>
                      <a:gd name="T10" fmla="*/ 1 w 92"/>
                      <a:gd name="T11" fmla="*/ 4 h 149"/>
                      <a:gd name="T12" fmla="*/ 1 w 92"/>
                      <a:gd name="T13" fmla="*/ 5 h 149"/>
                      <a:gd name="T14" fmla="*/ 0 w 92"/>
                      <a:gd name="T15" fmla="*/ 4 h 149"/>
                      <a:gd name="T16" fmla="*/ 1 w 92"/>
                      <a:gd name="T17" fmla="*/ 4 h 149"/>
                      <a:gd name="T18" fmla="*/ 1 w 92"/>
                      <a:gd name="T19" fmla="*/ 3 h 149"/>
                      <a:gd name="T20" fmla="*/ 1 w 92"/>
                      <a:gd name="T21" fmla="*/ 3 h 149"/>
                      <a:gd name="T22" fmla="*/ 1 w 92"/>
                      <a:gd name="T23" fmla="*/ 2 h 149"/>
                      <a:gd name="T24" fmla="*/ 3 w 92"/>
                      <a:gd name="T25" fmla="*/ 1 h 149"/>
                      <a:gd name="T26" fmla="*/ 3 w 92"/>
                      <a:gd name="T27" fmla="*/ 1 h 149"/>
                      <a:gd name="T28" fmla="*/ 3 w 92"/>
                      <a:gd name="T29" fmla="*/ 2 h 149"/>
                      <a:gd name="T30" fmla="*/ 3 w 92"/>
                      <a:gd name="T31" fmla="*/ 0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49"/>
                      <a:gd name="T50" fmla="*/ 92 w 92"/>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49">
                        <a:moveTo>
                          <a:pt x="82" y="0"/>
                        </a:moveTo>
                        <a:lnTo>
                          <a:pt x="82" y="26"/>
                        </a:lnTo>
                        <a:lnTo>
                          <a:pt x="92" y="49"/>
                        </a:lnTo>
                        <a:lnTo>
                          <a:pt x="82" y="75"/>
                        </a:lnTo>
                        <a:lnTo>
                          <a:pt x="66" y="97"/>
                        </a:lnTo>
                        <a:lnTo>
                          <a:pt x="37" y="123"/>
                        </a:lnTo>
                        <a:lnTo>
                          <a:pt x="14" y="149"/>
                        </a:lnTo>
                        <a:lnTo>
                          <a:pt x="0" y="123"/>
                        </a:lnTo>
                        <a:lnTo>
                          <a:pt x="9" y="112"/>
                        </a:lnTo>
                        <a:lnTo>
                          <a:pt x="37" y="83"/>
                        </a:lnTo>
                        <a:lnTo>
                          <a:pt x="35" y="66"/>
                        </a:lnTo>
                        <a:lnTo>
                          <a:pt x="49" y="43"/>
                        </a:lnTo>
                        <a:lnTo>
                          <a:pt x="83" y="14"/>
                        </a:lnTo>
                        <a:lnTo>
                          <a:pt x="83" y="23"/>
                        </a:lnTo>
                        <a:lnTo>
                          <a:pt x="89" y="37"/>
                        </a:lnTo>
                        <a:lnTo>
                          <a:pt x="82"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38" name="Freeform 56"/>
                  <p:cNvSpPr>
                    <a:spLocks noChangeAspect="1"/>
                  </p:cNvSpPr>
                  <p:nvPr/>
                </p:nvSpPr>
                <p:spPr bwMode="auto">
                  <a:xfrm>
                    <a:off x="1909" y="2125"/>
                    <a:ext cx="46" cy="75"/>
                  </a:xfrm>
                  <a:custGeom>
                    <a:avLst/>
                    <a:gdLst>
                      <a:gd name="T0" fmla="*/ 3 w 92"/>
                      <a:gd name="T1" fmla="*/ 0 h 149"/>
                      <a:gd name="T2" fmla="*/ 3 w 92"/>
                      <a:gd name="T3" fmla="*/ 1 h 149"/>
                      <a:gd name="T4" fmla="*/ 3 w 92"/>
                      <a:gd name="T5" fmla="*/ 2 h 149"/>
                      <a:gd name="T6" fmla="*/ 3 w 92"/>
                      <a:gd name="T7" fmla="*/ 3 h 149"/>
                      <a:gd name="T8" fmla="*/ 3 w 92"/>
                      <a:gd name="T9" fmla="*/ 4 h 149"/>
                      <a:gd name="T10" fmla="*/ 1 w 92"/>
                      <a:gd name="T11" fmla="*/ 4 h 149"/>
                      <a:gd name="T12" fmla="*/ 1 w 92"/>
                      <a:gd name="T13" fmla="*/ 5 h 149"/>
                      <a:gd name="T14" fmla="*/ 0 w 92"/>
                      <a:gd name="T15" fmla="*/ 4 h 149"/>
                      <a:gd name="T16" fmla="*/ 1 w 92"/>
                      <a:gd name="T17" fmla="*/ 4 h 149"/>
                      <a:gd name="T18" fmla="*/ 1 w 92"/>
                      <a:gd name="T19" fmla="*/ 3 h 149"/>
                      <a:gd name="T20" fmla="*/ 1 w 92"/>
                      <a:gd name="T21" fmla="*/ 3 h 149"/>
                      <a:gd name="T22" fmla="*/ 1 w 92"/>
                      <a:gd name="T23" fmla="*/ 2 h 149"/>
                      <a:gd name="T24" fmla="*/ 3 w 92"/>
                      <a:gd name="T25" fmla="*/ 1 h 149"/>
                      <a:gd name="T26" fmla="*/ 3 w 92"/>
                      <a:gd name="T27" fmla="*/ 1 h 149"/>
                      <a:gd name="T28" fmla="*/ 3 w 92"/>
                      <a:gd name="T29" fmla="*/ 2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49"/>
                      <a:gd name="T47" fmla="*/ 92 w 92"/>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49">
                        <a:moveTo>
                          <a:pt x="82" y="0"/>
                        </a:moveTo>
                        <a:lnTo>
                          <a:pt x="82" y="26"/>
                        </a:lnTo>
                        <a:lnTo>
                          <a:pt x="92" y="49"/>
                        </a:lnTo>
                        <a:lnTo>
                          <a:pt x="82" y="75"/>
                        </a:lnTo>
                        <a:lnTo>
                          <a:pt x="66" y="97"/>
                        </a:lnTo>
                        <a:lnTo>
                          <a:pt x="37" y="123"/>
                        </a:lnTo>
                        <a:lnTo>
                          <a:pt x="14" y="149"/>
                        </a:lnTo>
                        <a:lnTo>
                          <a:pt x="0" y="123"/>
                        </a:lnTo>
                        <a:lnTo>
                          <a:pt x="9" y="112"/>
                        </a:lnTo>
                        <a:lnTo>
                          <a:pt x="37" y="83"/>
                        </a:lnTo>
                        <a:lnTo>
                          <a:pt x="35" y="66"/>
                        </a:lnTo>
                        <a:lnTo>
                          <a:pt x="49" y="43"/>
                        </a:lnTo>
                        <a:lnTo>
                          <a:pt x="83" y="14"/>
                        </a:lnTo>
                        <a:lnTo>
                          <a:pt x="83" y="23"/>
                        </a:lnTo>
                        <a:lnTo>
                          <a:pt x="89" y="37"/>
                        </a:lnTo>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sp>
              <p:nvSpPr>
                <p:cNvPr id="93236" name="Freeform 57"/>
                <p:cNvSpPr>
                  <a:spLocks noChangeAspect="1"/>
                </p:cNvSpPr>
                <p:nvPr/>
              </p:nvSpPr>
              <p:spPr bwMode="auto">
                <a:xfrm>
                  <a:off x="1857" y="2093"/>
                  <a:ext cx="59" cy="60"/>
                </a:xfrm>
                <a:custGeom>
                  <a:avLst/>
                  <a:gdLst>
                    <a:gd name="T0" fmla="*/ 3 w 117"/>
                    <a:gd name="T1" fmla="*/ 0 h 120"/>
                    <a:gd name="T2" fmla="*/ 3 w 117"/>
                    <a:gd name="T3" fmla="*/ 1 h 120"/>
                    <a:gd name="T4" fmla="*/ 2 w 117"/>
                    <a:gd name="T5" fmla="*/ 1 h 120"/>
                    <a:gd name="T6" fmla="*/ 2 w 117"/>
                    <a:gd name="T7" fmla="*/ 1 h 120"/>
                    <a:gd name="T8" fmla="*/ 2 w 117"/>
                    <a:gd name="T9" fmla="*/ 1 h 120"/>
                    <a:gd name="T10" fmla="*/ 2 w 117"/>
                    <a:gd name="T11" fmla="*/ 2 h 120"/>
                    <a:gd name="T12" fmla="*/ 2 w 117"/>
                    <a:gd name="T13" fmla="*/ 2 h 120"/>
                    <a:gd name="T14" fmla="*/ 2 w 117"/>
                    <a:gd name="T15" fmla="*/ 2 h 120"/>
                    <a:gd name="T16" fmla="*/ 1 w 117"/>
                    <a:gd name="T17" fmla="*/ 2 h 120"/>
                    <a:gd name="T18" fmla="*/ 1 w 117"/>
                    <a:gd name="T19" fmla="*/ 2 h 120"/>
                    <a:gd name="T20" fmla="*/ 1 w 117"/>
                    <a:gd name="T21" fmla="*/ 2 h 120"/>
                    <a:gd name="T22" fmla="*/ 1 w 117"/>
                    <a:gd name="T23" fmla="*/ 2 h 120"/>
                    <a:gd name="T24" fmla="*/ 1 w 117"/>
                    <a:gd name="T25" fmla="*/ 3 h 120"/>
                    <a:gd name="T26" fmla="*/ 0 w 117"/>
                    <a:gd name="T27" fmla="*/ 3 h 120"/>
                    <a:gd name="T28" fmla="*/ 1 w 117"/>
                    <a:gd name="T29" fmla="*/ 4 h 120"/>
                    <a:gd name="T30" fmla="*/ 1 w 117"/>
                    <a:gd name="T31" fmla="*/ 4 h 120"/>
                    <a:gd name="T32" fmla="*/ 2 w 117"/>
                    <a:gd name="T33" fmla="*/ 4 h 120"/>
                    <a:gd name="T34" fmla="*/ 2 w 117"/>
                    <a:gd name="T35" fmla="*/ 4 h 120"/>
                    <a:gd name="T36" fmla="*/ 3 w 117"/>
                    <a:gd name="T37" fmla="*/ 3 h 120"/>
                    <a:gd name="T38" fmla="*/ 4 w 117"/>
                    <a:gd name="T39" fmla="*/ 3 h 120"/>
                    <a:gd name="T40" fmla="*/ 3 w 117"/>
                    <a:gd name="T41" fmla="*/ 3 h 120"/>
                    <a:gd name="T42" fmla="*/ 4 w 117"/>
                    <a:gd name="T43" fmla="*/ 2 h 120"/>
                    <a:gd name="T44" fmla="*/ 4 w 117"/>
                    <a:gd name="T45" fmla="*/ 2 h 120"/>
                    <a:gd name="T46" fmla="*/ 4 w 117"/>
                    <a:gd name="T47" fmla="*/ 1 h 120"/>
                    <a:gd name="T48" fmla="*/ 4 w 117"/>
                    <a:gd name="T49" fmla="*/ 1 h 120"/>
                    <a:gd name="T50" fmla="*/ 3 w 117"/>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120"/>
                    <a:gd name="T80" fmla="*/ 117 w 117"/>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120">
                      <a:moveTo>
                        <a:pt x="91" y="0"/>
                      </a:moveTo>
                      <a:lnTo>
                        <a:pt x="77" y="17"/>
                      </a:lnTo>
                      <a:lnTo>
                        <a:pt x="54" y="14"/>
                      </a:lnTo>
                      <a:lnTo>
                        <a:pt x="40" y="11"/>
                      </a:lnTo>
                      <a:lnTo>
                        <a:pt x="46" y="31"/>
                      </a:lnTo>
                      <a:lnTo>
                        <a:pt x="49" y="46"/>
                      </a:lnTo>
                      <a:lnTo>
                        <a:pt x="51" y="57"/>
                      </a:lnTo>
                      <a:lnTo>
                        <a:pt x="43" y="60"/>
                      </a:lnTo>
                      <a:lnTo>
                        <a:pt x="29" y="54"/>
                      </a:lnTo>
                      <a:lnTo>
                        <a:pt x="29" y="46"/>
                      </a:lnTo>
                      <a:lnTo>
                        <a:pt x="17" y="46"/>
                      </a:lnTo>
                      <a:lnTo>
                        <a:pt x="20" y="60"/>
                      </a:lnTo>
                      <a:lnTo>
                        <a:pt x="14" y="74"/>
                      </a:lnTo>
                      <a:lnTo>
                        <a:pt x="0" y="94"/>
                      </a:lnTo>
                      <a:lnTo>
                        <a:pt x="6" y="111"/>
                      </a:lnTo>
                      <a:lnTo>
                        <a:pt x="20" y="120"/>
                      </a:lnTo>
                      <a:lnTo>
                        <a:pt x="34" y="111"/>
                      </a:lnTo>
                      <a:lnTo>
                        <a:pt x="51" y="100"/>
                      </a:lnTo>
                      <a:lnTo>
                        <a:pt x="83" y="91"/>
                      </a:lnTo>
                      <a:lnTo>
                        <a:pt x="97" y="94"/>
                      </a:lnTo>
                      <a:lnTo>
                        <a:pt x="91" y="74"/>
                      </a:lnTo>
                      <a:lnTo>
                        <a:pt x="103" y="63"/>
                      </a:lnTo>
                      <a:lnTo>
                        <a:pt x="117" y="43"/>
                      </a:lnTo>
                      <a:lnTo>
                        <a:pt x="111" y="31"/>
                      </a:lnTo>
                      <a:lnTo>
                        <a:pt x="100" y="17"/>
                      </a:lnTo>
                      <a:lnTo>
                        <a:pt x="91"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sp>
          <p:nvSpPr>
            <p:cNvPr id="93215" name="Freeform 58"/>
            <p:cNvSpPr>
              <a:spLocks noChangeAspect="1"/>
            </p:cNvSpPr>
            <p:nvPr/>
          </p:nvSpPr>
          <p:spPr bwMode="auto">
            <a:xfrm>
              <a:off x="3300" y="1776"/>
              <a:ext cx="498" cy="441"/>
            </a:xfrm>
            <a:custGeom>
              <a:avLst/>
              <a:gdLst>
                <a:gd name="T0" fmla="*/ 0 w 323"/>
                <a:gd name="T1" fmla="*/ 441 h 285"/>
                <a:gd name="T2" fmla="*/ 62 w 323"/>
                <a:gd name="T3" fmla="*/ 357 h 285"/>
                <a:gd name="T4" fmla="*/ 34 w 323"/>
                <a:gd name="T5" fmla="*/ 231 h 285"/>
                <a:gd name="T6" fmla="*/ 469 w 323"/>
                <a:gd name="T7" fmla="*/ 0 h 285"/>
                <a:gd name="T8" fmla="*/ 501 w 323"/>
                <a:gd name="T9" fmla="*/ 82 h 285"/>
                <a:gd name="T10" fmla="*/ 820 w 323"/>
                <a:gd name="T11" fmla="*/ 29 h 285"/>
                <a:gd name="T12" fmla="*/ 1056 w 323"/>
                <a:gd name="T13" fmla="*/ 34 h 285"/>
                <a:gd name="T14" fmla="*/ 968 w 323"/>
                <a:gd name="T15" fmla="*/ 161 h 285"/>
                <a:gd name="T16" fmla="*/ 1019 w 323"/>
                <a:gd name="T17" fmla="*/ 325 h 285"/>
                <a:gd name="T18" fmla="*/ 1220 w 323"/>
                <a:gd name="T19" fmla="*/ 388 h 285"/>
                <a:gd name="T20" fmla="*/ 1418 w 323"/>
                <a:gd name="T21" fmla="*/ 385 h 285"/>
                <a:gd name="T22" fmla="*/ 1588 w 323"/>
                <a:gd name="T23" fmla="*/ 258 h 285"/>
                <a:gd name="T24" fmla="*/ 1847 w 323"/>
                <a:gd name="T25" fmla="*/ 231 h 285"/>
                <a:gd name="T26" fmla="*/ 1932 w 323"/>
                <a:gd name="T27" fmla="*/ 337 h 285"/>
                <a:gd name="T28" fmla="*/ 2089 w 323"/>
                <a:gd name="T29" fmla="*/ 438 h 285"/>
                <a:gd name="T30" fmla="*/ 2316 w 323"/>
                <a:gd name="T31" fmla="*/ 441 h 285"/>
                <a:gd name="T32" fmla="*/ 2285 w 323"/>
                <a:gd name="T33" fmla="*/ 638 h 285"/>
                <a:gd name="T34" fmla="*/ 2286 w 323"/>
                <a:gd name="T35" fmla="*/ 1020 h 285"/>
                <a:gd name="T36" fmla="*/ 2334 w 323"/>
                <a:gd name="T37" fmla="*/ 1247 h 285"/>
                <a:gd name="T38" fmla="*/ 2589 w 323"/>
                <a:gd name="T39" fmla="*/ 1226 h 285"/>
                <a:gd name="T40" fmla="*/ 2667 w 323"/>
                <a:gd name="T41" fmla="*/ 1394 h 285"/>
                <a:gd name="T42" fmla="*/ 2684 w 323"/>
                <a:gd name="T43" fmla="*/ 1527 h 285"/>
                <a:gd name="T44" fmla="*/ 2814 w 323"/>
                <a:gd name="T45" fmla="*/ 1719 h 285"/>
                <a:gd name="T46" fmla="*/ 2658 w 323"/>
                <a:gd name="T47" fmla="*/ 1854 h 285"/>
                <a:gd name="T48" fmla="*/ 2510 w 323"/>
                <a:gd name="T49" fmla="*/ 1970 h 285"/>
                <a:gd name="T50" fmla="*/ 2347 w 323"/>
                <a:gd name="T51" fmla="*/ 1970 h 285"/>
                <a:gd name="T52" fmla="*/ 2159 w 323"/>
                <a:gd name="T53" fmla="*/ 2024 h 285"/>
                <a:gd name="T54" fmla="*/ 2159 w 323"/>
                <a:gd name="T55" fmla="*/ 2222 h 285"/>
                <a:gd name="T56" fmla="*/ 2078 w 323"/>
                <a:gd name="T57" fmla="*/ 2363 h 285"/>
                <a:gd name="T58" fmla="*/ 1869 w 323"/>
                <a:gd name="T59" fmla="*/ 2525 h 285"/>
                <a:gd name="T60" fmla="*/ 1543 w 323"/>
                <a:gd name="T61" fmla="*/ 2262 h 285"/>
                <a:gd name="T62" fmla="*/ 1448 w 323"/>
                <a:gd name="T63" fmla="*/ 2030 h 285"/>
                <a:gd name="T64" fmla="*/ 1139 w 323"/>
                <a:gd name="T65" fmla="*/ 1970 h 285"/>
                <a:gd name="T66" fmla="*/ 1030 w 323"/>
                <a:gd name="T67" fmla="*/ 1667 h 285"/>
                <a:gd name="T68" fmla="*/ 820 w 323"/>
                <a:gd name="T69" fmla="*/ 1489 h 285"/>
                <a:gd name="T70" fmla="*/ 732 w 323"/>
                <a:gd name="T71" fmla="*/ 1267 h 285"/>
                <a:gd name="T72" fmla="*/ 561 w 323"/>
                <a:gd name="T73" fmla="*/ 1049 h 285"/>
                <a:gd name="T74" fmla="*/ 447 w 323"/>
                <a:gd name="T75" fmla="*/ 831 h 285"/>
                <a:gd name="T76" fmla="*/ 210 w 323"/>
                <a:gd name="T77" fmla="*/ 664 h 285"/>
                <a:gd name="T78" fmla="*/ 0 w 323"/>
                <a:gd name="T79" fmla="*/ 441 h 2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285"/>
                <a:gd name="T122" fmla="*/ 323 w 323"/>
                <a:gd name="T123" fmla="*/ 285 h 2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285">
                  <a:moveTo>
                    <a:pt x="0" y="50"/>
                  </a:moveTo>
                  <a:lnTo>
                    <a:pt x="7" y="40"/>
                  </a:lnTo>
                  <a:lnTo>
                    <a:pt x="4" y="26"/>
                  </a:lnTo>
                  <a:lnTo>
                    <a:pt x="54" y="0"/>
                  </a:lnTo>
                  <a:lnTo>
                    <a:pt x="58" y="9"/>
                  </a:lnTo>
                  <a:lnTo>
                    <a:pt x="94" y="3"/>
                  </a:lnTo>
                  <a:lnTo>
                    <a:pt x="121" y="4"/>
                  </a:lnTo>
                  <a:lnTo>
                    <a:pt x="111" y="18"/>
                  </a:lnTo>
                  <a:lnTo>
                    <a:pt x="117" y="37"/>
                  </a:lnTo>
                  <a:lnTo>
                    <a:pt x="140" y="44"/>
                  </a:lnTo>
                  <a:lnTo>
                    <a:pt x="163" y="43"/>
                  </a:lnTo>
                  <a:lnTo>
                    <a:pt x="182" y="29"/>
                  </a:lnTo>
                  <a:lnTo>
                    <a:pt x="212" y="26"/>
                  </a:lnTo>
                  <a:lnTo>
                    <a:pt x="222" y="38"/>
                  </a:lnTo>
                  <a:lnTo>
                    <a:pt x="240" y="49"/>
                  </a:lnTo>
                  <a:lnTo>
                    <a:pt x="266" y="50"/>
                  </a:lnTo>
                  <a:lnTo>
                    <a:pt x="262" y="72"/>
                  </a:lnTo>
                  <a:lnTo>
                    <a:pt x="263" y="115"/>
                  </a:lnTo>
                  <a:lnTo>
                    <a:pt x="268" y="141"/>
                  </a:lnTo>
                  <a:lnTo>
                    <a:pt x="297" y="138"/>
                  </a:lnTo>
                  <a:lnTo>
                    <a:pt x="306" y="157"/>
                  </a:lnTo>
                  <a:lnTo>
                    <a:pt x="308" y="172"/>
                  </a:lnTo>
                  <a:lnTo>
                    <a:pt x="323" y="194"/>
                  </a:lnTo>
                  <a:lnTo>
                    <a:pt x="305" y="209"/>
                  </a:lnTo>
                  <a:lnTo>
                    <a:pt x="288" y="222"/>
                  </a:lnTo>
                  <a:lnTo>
                    <a:pt x="269" y="222"/>
                  </a:lnTo>
                  <a:lnTo>
                    <a:pt x="248" y="228"/>
                  </a:lnTo>
                  <a:lnTo>
                    <a:pt x="248" y="251"/>
                  </a:lnTo>
                  <a:lnTo>
                    <a:pt x="239" y="266"/>
                  </a:lnTo>
                  <a:lnTo>
                    <a:pt x="215" y="285"/>
                  </a:lnTo>
                  <a:lnTo>
                    <a:pt x="177" y="255"/>
                  </a:lnTo>
                  <a:lnTo>
                    <a:pt x="166" y="229"/>
                  </a:lnTo>
                  <a:lnTo>
                    <a:pt x="131" y="222"/>
                  </a:lnTo>
                  <a:lnTo>
                    <a:pt x="118" y="188"/>
                  </a:lnTo>
                  <a:lnTo>
                    <a:pt x="94" y="168"/>
                  </a:lnTo>
                  <a:lnTo>
                    <a:pt x="84" y="143"/>
                  </a:lnTo>
                  <a:lnTo>
                    <a:pt x="64" y="118"/>
                  </a:lnTo>
                  <a:lnTo>
                    <a:pt x="51" y="94"/>
                  </a:lnTo>
                  <a:lnTo>
                    <a:pt x="24" y="75"/>
                  </a:lnTo>
                  <a:lnTo>
                    <a:pt x="0" y="5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16" name="Freeform 59"/>
            <p:cNvSpPr>
              <a:spLocks noChangeAspect="1"/>
            </p:cNvSpPr>
            <p:nvPr/>
          </p:nvSpPr>
          <p:spPr bwMode="auto">
            <a:xfrm>
              <a:off x="3474" y="1457"/>
              <a:ext cx="508" cy="535"/>
            </a:xfrm>
            <a:custGeom>
              <a:avLst/>
              <a:gdLst>
                <a:gd name="T0" fmla="*/ 1185 w 330"/>
                <a:gd name="T1" fmla="*/ 75 h 349"/>
                <a:gd name="T2" fmla="*/ 893 w 330"/>
                <a:gd name="T3" fmla="*/ 425 h 349"/>
                <a:gd name="T4" fmla="*/ 893 w 330"/>
                <a:gd name="T5" fmla="*/ 537 h 349"/>
                <a:gd name="T6" fmla="*/ 717 w 330"/>
                <a:gd name="T7" fmla="*/ 702 h 349"/>
                <a:gd name="T8" fmla="*/ 739 w 330"/>
                <a:gd name="T9" fmla="*/ 736 h 349"/>
                <a:gd name="T10" fmla="*/ 690 w 330"/>
                <a:gd name="T11" fmla="*/ 858 h 349"/>
                <a:gd name="T12" fmla="*/ 519 w 330"/>
                <a:gd name="T13" fmla="*/ 1022 h 349"/>
                <a:gd name="T14" fmla="*/ 346 w 330"/>
                <a:gd name="T15" fmla="*/ 1222 h 349"/>
                <a:gd name="T16" fmla="*/ 289 w 330"/>
                <a:gd name="T17" fmla="*/ 1331 h 349"/>
                <a:gd name="T18" fmla="*/ 346 w 330"/>
                <a:gd name="T19" fmla="*/ 1427 h 349"/>
                <a:gd name="T20" fmla="*/ 291 w 330"/>
                <a:gd name="T21" fmla="*/ 1567 h 349"/>
                <a:gd name="T22" fmla="*/ 197 w 330"/>
                <a:gd name="T23" fmla="*/ 1679 h 349"/>
                <a:gd name="T24" fmla="*/ 123 w 330"/>
                <a:gd name="T25" fmla="*/ 1732 h 349"/>
                <a:gd name="T26" fmla="*/ 0 w 330"/>
                <a:gd name="T27" fmla="*/ 1873 h 349"/>
                <a:gd name="T28" fmla="*/ 18 w 330"/>
                <a:gd name="T29" fmla="*/ 2016 h 349"/>
                <a:gd name="T30" fmla="*/ 146 w 330"/>
                <a:gd name="T31" fmla="*/ 2100 h 349"/>
                <a:gd name="T32" fmla="*/ 466 w 330"/>
                <a:gd name="T33" fmla="*/ 2100 h 349"/>
                <a:gd name="T34" fmla="*/ 656 w 330"/>
                <a:gd name="T35" fmla="*/ 1988 h 349"/>
                <a:gd name="T36" fmla="*/ 836 w 330"/>
                <a:gd name="T37" fmla="*/ 1967 h 349"/>
                <a:gd name="T38" fmla="*/ 981 w 330"/>
                <a:gd name="T39" fmla="*/ 2100 h 349"/>
                <a:gd name="T40" fmla="*/ 1135 w 330"/>
                <a:gd name="T41" fmla="*/ 2157 h 349"/>
                <a:gd name="T42" fmla="*/ 1332 w 330"/>
                <a:gd name="T43" fmla="*/ 2188 h 349"/>
                <a:gd name="T44" fmla="*/ 1279 w 330"/>
                <a:gd name="T45" fmla="*/ 2413 h 349"/>
                <a:gd name="T46" fmla="*/ 1345 w 330"/>
                <a:gd name="T47" fmla="*/ 2954 h 349"/>
                <a:gd name="T48" fmla="*/ 1521 w 330"/>
                <a:gd name="T49" fmla="*/ 2942 h 349"/>
                <a:gd name="T50" fmla="*/ 1623 w 330"/>
                <a:gd name="T51" fmla="*/ 2926 h 349"/>
                <a:gd name="T52" fmla="*/ 1669 w 330"/>
                <a:gd name="T53" fmla="*/ 2778 h 349"/>
                <a:gd name="T54" fmla="*/ 1696 w 330"/>
                <a:gd name="T55" fmla="*/ 2447 h 349"/>
                <a:gd name="T56" fmla="*/ 1824 w 330"/>
                <a:gd name="T57" fmla="*/ 2276 h 349"/>
                <a:gd name="T58" fmla="*/ 1824 w 330"/>
                <a:gd name="T59" fmla="*/ 1988 h 349"/>
                <a:gd name="T60" fmla="*/ 1937 w 330"/>
                <a:gd name="T61" fmla="*/ 1824 h 349"/>
                <a:gd name="T62" fmla="*/ 2144 w 330"/>
                <a:gd name="T63" fmla="*/ 1732 h 349"/>
                <a:gd name="T64" fmla="*/ 2562 w 330"/>
                <a:gd name="T65" fmla="*/ 1275 h 349"/>
                <a:gd name="T66" fmla="*/ 2611 w 330"/>
                <a:gd name="T67" fmla="*/ 1076 h 349"/>
                <a:gd name="T68" fmla="*/ 2549 w 330"/>
                <a:gd name="T69" fmla="*/ 768 h 349"/>
                <a:gd name="T70" fmla="*/ 2808 w 330"/>
                <a:gd name="T71" fmla="*/ 560 h 349"/>
                <a:gd name="T72" fmla="*/ 2852 w 330"/>
                <a:gd name="T73" fmla="*/ 204 h 349"/>
                <a:gd name="T74" fmla="*/ 2663 w 330"/>
                <a:gd name="T75" fmla="*/ 49 h 349"/>
                <a:gd name="T76" fmla="*/ 2549 w 330"/>
                <a:gd name="T77" fmla="*/ 28 h 349"/>
                <a:gd name="T78" fmla="*/ 2320 w 330"/>
                <a:gd name="T79" fmla="*/ 0 h 349"/>
                <a:gd name="T80" fmla="*/ 1824 w 330"/>
                <a:gd name="T81" fmla="*/ 0 h 349"/>
                <a:gd name="T82" fmla="*/ 1678 w 330"/>
                <a:gd name="T83" fmla="*/ 113 h 349"/>
                <a:gd name="T84" fmla="*/ 1564 w 330"/>
                <a:gd name="T85" fmla="*/ 256 h 349"/>
                <a:gd name="T86" fmla="*/ 1590 w 330"/>
                <a:gd name="T87" fmla="*/ 392 h 349"/>
                <a:gd name="T88" fmla="*/ 1763 w 330"/>
                <a:gd name="T89" fmla="*/ 507 h 349"/>
                <a:gd name="T90" fmla="*/ 1886 w 330"/>
                <a:gd name="T91" fmla="*/ 652 h 349"/>
                <a:gd name="T92" fmla="*/ 1886 w 330"/>
                <a:gd name="T93" fmla="*/ 846 h 349"/>
                <a:gd name="T94" fmla="*/ 1678 w 330"/>
                <a:gd name="T95" fmla="*/ 987 h 349"/>
                <a:gd name="T96" fmla="*/ 1476 w 330"/>
                <a:gd name="T97" fmla="*/ 1022 h 349"/>
                <a:gd name="T98" fmla="*/ 1332 w 330"/>
                <a:gd name="T99" fmla="*/ 1049 h 349"/>
                <a:gd name="T100" fmla="*/ 1270 w 330"/>
                <a:gd name="T101" fmla="*/ 940 h 349"/>
                <a:gd name="T102" fmla="*/ 1216 w 330"/>
                <a:gd name="T103" fmla="*/ 768 h 349"/>
                <a:gd name="T104" fmla="*/ 1304 w 330"/>
                <a:gd name="T105" fmla="*/ 622 h 349"/>
                <a:gd name="T106" fmla="*/ 1279 w 330"/>
                <a:gd name="T107" fmla="*/ 458 h 349"/>
                <a:gd name="T108" fmla="*/ 1270 w 330"/>
                <a:gd name="T109" fmla="*/ 282 h 349"/>
                <a:gd name="T110" fmla="*/ 1185 w 330"/>
                <a:gd name="T111" fmla="*/ 75 h 3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49"/>
                <a:gd name="T170" fmla="*/ 330 w 330"/>
                <a:gd name="T171" fmla="*/ 349 h 3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49">
                  <a:moveTo>
                    <a:pt x="137" y="9"/>
                  </a:moveTo>
                  <a:lnTo>
                    <a:pt x="103" y="50"/>
                  </a:lnTo>
                  <a:lnTo>
                    <a:pt x="103" y="63"/>
                  </a:lnTo>
                  <a:lnTo>
                    <a:pt x="83" y="83"/>
                  </a:lnTo>
                  <a:lnTo>
                    <a:pt x="86" y="87"/>
                  </a:lnTo>
                  <a:lnTo>
                    <a:pt x="80" y="101"/>
                  </a:lnTo>
                  <a:lnTo>
                    <a:pt x="60" y="121"/>
                  </a:lnTo>
                  <a:lnTo>
                    <a:pt x="40" y="144"/>
                  </a:lnTo>
                  <a:lnTo>
                    <a:pt x="33" y="157"/>
                  </a:lnTo>
                  <a:lnTo>
                    <a:pt x="40" y="168"/>
                  </a:lnTo>
                  <a:lnTo>
                    <a:pt x="34" y="185"/>
                  </a:lnTo>
                  <a:lnTo>
                    <a:pt x="23" y="198"/>
                  </a:lnTo>
                  <a:lnTo>
                    <a:pt x="14" y="205"/>
                  </a:lnTo>
                  <a:lnTo>
                    <a:pt x="0" y="221"/>
                  </a:lnTo>
                  <a:lnTo>
                    <a:pt x="2" y="238"/>
                  </a:lnTo>
                  <a:lnTo>
                    <a:pt x="17" y="248"/>
                  </a:lnTo>
                  <a:lnTo>
                    <a:pt x="54" y="248"/>
                  </a:lnTo>
                  <a:lnTo>
                    <a:pt x="76" y="235"/>
                  </a:lnTo>
                  <a:lnTo>
                    <a:pt x="97" y="232"/>
                  </a:lnTo>
                  <a:lnTo>
                    <a:pt x="114" y="248"/>
                  </a:lnTo>
                  <a:lnTo>
                    <a:pt x="131" y="255"/>
                  </a:lnTo>
                  <a:lnTo>
                    <a:pt x="154" y="258"/>
                  </a:lnTo>
                  <a:lnTo>
                    <a:pt x="148" y="285"/>
                  </a:lnTo>
                  <a:lnTo>
                    <a:pt x="156" y="349"/>
                  </a:lnTo>
                  <a:lnTo>
                    <a:pt x="176" y="348"/>
                  </a:lnTo>
                  <a:lnTo>
                    <a:pt x="188" y="346"/>
                  </a:lnTo>
                  <a:lnTo>
                    <a:pt x="193" y="328"/>
                  </a:lnTo>
                  <a:lnTo>
                    <a:pt x="196" y="289"/>
                  </a:lnTo>
                  <a:lnTo>
                    <a:pt x="211" y="269"/>
                  </a:lnTo>
                  <a:lnTo>
                    <a:pt x="211" y="235"/>
                  </a:lnTo>
                  <a:lnTo>
                    <a:pt x="224" y="215"/>
                  </a:lnTo>
                  <a:lnTo>
                    <a:pt x="248" y="205"/>
                  </a:lnTo>
                  <a:lnTo>
                    <a:pt x="296" y="151"/>
                  </a:lnTo>
                  <a:lnTo>
                    <a:pt x="302" y="127"/>
                  </a:lnTo>
                  <a:lnTo>
                    <a:pt x="295" y="91"/>
                  </a:lnTo>
                  <a:lnTo>
                    <a:pt x="325" y="66"/>
                  </a:lnTo>
                  <a:lnTo>
                    <a:pt x="330" y="24"/>
                  </a:lnTo>
                  <a:lnTo>
                    <a:pt x="308" y="6"/>
                  </a:lnTo>
                  <a:lnTo>
                    <a:pt x="295" y="3"/>
                  </a:lnTo>
                  <a:lnTo>
                    <a:pt x="268" y="0"/>
                  </a:lnTo>
                  <a:lnTo>
                    <a:pt x="211" y="0"/>
                  </a:lnTo>
                  <a:lnTo>
                    <a:pt x="194" y="13"/>
                  </a:lnTo>
                  <a:lnTo>
                    <a:pt x="181" y="30"/>
                  </a:lnTo>
                  <a:lnTo>
                    <a:pt x="184" y="46"/>
                  </a:lnTo>
                  <a:lnTo>
                    <a:pt x="204" y="60"/>
                  </a:lnTo>
                  <a:lnTo>
                    <a:pt x="218" y="77"/>
                  </a:lnTo>
                  <a:lnTo>
                    <a:pt x="218" y="100"/>
                  </a:lnTo>
                  <a:lnTo>
                    <a:pt x="194" y="117"/>
                  </a:lnTo>
                  <a:lnTo>
                    <a:pt x="171" y="121"/>
                  </a:lnTo>
                  <a:lnTo>
                    <a:pt x="154" y="124"/>
                  </a:lnTo>
                  <a:lnTo>
                    <a:pt x="147" y="111"/>
                  </a:lnTo>
                  <a:lnTo>
                    <a:pt x="140" y="91"/>
                  </a:lnTo>
                  <a:lnTo>
                    <a:pt x="151" y="74"/>
                  </a:lnTo>
                  <a:lnTo>
                    <a:pt x="148" y="54"/>
                  </a:lnTo>
                  <a:lnTo>
                    <a:pt x="147" y="33"/>
                  </a:lnTo>
                  <a:lnTo>
                    <a:pt x="137" y="9"/>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17" name="Freeform 60"/>
            <p:cNvSpPr>
              <a:spLocks noChangeAspect="1"/>
            </p:cNvSpPr>
            <p:nvPr/>
          </p:nvSpPr>
          <p:spPr bwMode="auto">
            <a:xfrm>
              <a:off x="3640" y="2116"/>
              <a:ext cx="131" cy="168"/>
            </a:xfrm>
            <a:custGeom>
              <a:avLst/>
              <a:gdLst>
                <a:gd name="T0" fmla="*/ 461 w 88"/>
                <a:gd name="T1" fmla="*/ 948 h 109"/>
                <a:gd name="T2" fmla="*/ 494 w 88"/>
                <a:gd name="T3" fmla="*/ 637 h 109"/>
                <a:gd name="T4" fmla="*/ 643 w 88"/>
                <a:gd name="T5" fmla="*/ 521 h 109"/>
                <a:gd name="T6" fmla="*/ 643 w 88"/>
                <a:gd name="T7" fmla="*/ 373 h 109"/>
                <a:gd name="T8" fmla="*/ 566 w 88"/>
                <a:gd name="T9" fmla="*/ 259 h 109"/>
                <a:gd name="T10" fmla="*/ 481 w 88"/>
                <a:gd name="T11" fmla="*/ 114 h 109"/>
                <a:gd name="T12" fmla="*/ 436 w 88"/>
                <a:gd name="T13" fmla="*/ 0 h 109"/>
                <a:gd name="T14" fmla="*/ 293 w 88"/>
                <a:gd name="T15" fmla="*/ 0 h 109"/>
                <a:gd name="T16" fmla="*/ 191 w 88"/>
                <a:gd name="T17" fmla="*/ 52 h 109"/>
                <a:gd name="T18" fmla="*/ 191 w 88"/>
                <a:gd name="T19" fmla="*/ 251 h 109"/>
                <a:gd name="T20" fmla="*/ 101 w 88"/>
                <a:gd name="T21" fmla="*/ 427 h 109"/>
                <a:gd name="T22" fmla="*/ 0 w 88"/>
                <a:gd name="T23" fmla="*/ 479 h 109"/>
                <a:gd name="T24" fmla="*/ 42 w 88"/>
                <a:gd name="T25" fmla="*/ 627 h 109"/>
                <a:gd name="T26" fmla="*/ 182 w 88"/>
                <a:gd name="T27" fmla="*/ 670 h 109"/>
                <a:gd name="T28" fmla="*/ 313 w 88"/>
                <a:gd name="T29" fmla="*/ 706 h 109"/>
                <a:gd name="T30" fmla="*/ 392 w 88"/>
                <a:gd name="T31" fmla="*/ 803 h 109"/>
                <a:gd name="T32" fmla="*/ 461 w 88"/>
                <a:gd name="T33" fmla="*/ 948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09"/>
                <a:gd name="T53" fmla="*/ 88 w 88"/>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09">
                  <a:moveTo>
                    <a:pt x="63" y="109"/>
                  </a:moveTo>
                  <a:lnTo>
                    <a:pt x="68" y="73"/>
                  </a:lnTo>
                  <a:lnTo>
                    <a:pt x="88" y="60"/>
                  </a:lnTo>
                  <a:lnTo>
                    <a:pt x="88" y="43"/>
                  </a:lnTo>
                  <a:lnTo>
                    <a:pt x="77" y="30"/>
                  </a:lnTo>
                  <a:lnTo>
                    <a:pt x="66" y="13"/>
                  </a:lnTo>
                  <a:lnTo>
                    <a:pt x="60" y="0"/>
                  </a:lnTo>
                  <a:lnTo>
                    <a:pt x="40" y="0"/>
                  </a:lnTo>
                  <a:lnTo>
                    <a:pt x="26" y="6"/>
                  </a:lnTo>
                  <a:lnTo>
                    <a:pt x="26" y="29"/>
                  </a:lnTo>
                  <a:lnTo>
                    <a:pt x="14" y="49"/>
                  </a:lnTo>
                  <a:lnTo>
                    <a:pt x="0" y="55"/>
                  </a:lnTo>
                  <a:lnTo>
                    <a:pt x="6" y="72"/>
                  </a:lnTo>
                  <a:lnTo>
                    <a:pt x="25" y="77"/>
                  </a:lnTo>
                  <a:lnTo>
                    <a:pt x="43" y="81"/>
                  </a:lnTo>
                  <a:lnTo>
                    <a:pt x="54" y="92"/>
                  </a:lnTo>
                  <a:lnTo>
                    <a:pt x="63" y="109"/>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18" name="Group 61"/>
            <p:cNvGrpSpPr>
              <a:grpSpLocks noChangeAspect="1"/>
            </p:cNvGrpSpPr>
            <p:nvPr/>
          </p:nvGrpSpPr>
          <p:grpSpPr bwMode="auto">
            <a:xfrm>
              <a:off x="3624" y="2889"/>
              <a:ext cx="1750" cy="2191"/>
              <a:chOff x="1488" y="2924"/>
              <a:chExt cx="567" cy="715"/>
            </a:xfrm>
          </p:grpSpPr>
          <p:sp>
            <p:nvSpPr>
              <p:cNvPr id="93230" name="Freeform 62"/>
              <p:cNvSpPr>
                <a:spLocks noChangeAspect="1"/>
              </p:cNvSpPr>
              <p:nvPr/>
            </p:nvSpPr>
            <p:spPr bwMode="auto">
              <a:xfrm>
                <a:off x="1508" y="3302"/>
                <a:ext cx="91" cy="149"/>
              </a:xfrm>
              <a:custGeom>
                <a:avLst/>
                <a:gdLst>
                  <a:gd name="T0" fmla="*/ 3 w 182"/>
                  <a:gd name="T1" fmla="*/ 0 h 297"/>
                  <a:gd name="T2" fmla="*/ 3 w 182"/>
                  <a:gd name="T3" fmla="*/ 1 h 297"/>
                  <a:gd name="T4" fmla="*/ 1 w 182"/>
                  <a:gd name="T5" fmla="*/ 2 h 297"/>
                  <a:gd name="T6" fmla="*/ 1 w 182"/>
                  <a:gd name="T7" fmla="*/ 2 h 297"/>
                  <a:gd name="T8" fmla="*/ 0 w 182"/>
                  <a:gd name="T9" fmla="*/ 2 h 297"/>
                  <a:gd name="T10" fmla="*/ 1 w 182"/>
                  <a:gd name="T11" fmla="*/ 3 h 297"/>
                  <a:gd name="T12" fmla="*/ 1 w 182"/>
                  <a:gd name="T13" fmla="*/ 3 h 297"/>
                  <a:gd name="T14" fmla="*/ 1 w 182"/>
                  <a:gd name="T15" fmla="*/ 5 h 297"/>
                  <a:gd name="T16" fmla="*/ 1 w 182"/>
                  <a:gd name="T17" fmla="*/ 6 h 297"/>
                  <a:gd name="T18" fmla="*/ 1 w 182"/>
                  <a:gd name="T19" fmla="*/ 7 h 297"/>
                  <a:gd name="T20" fmla="*/ 1 w 182"/>
                  <a:gd name="T21" fmla="*/ 8 h 297"/>
                  <a:gd name="T22" fmla="*/ 1 w 182"/>
                  <a:gd name="T23" fmla="*/ 9 h 297"/>
                  <a:gd name="T24" fmla="*/ 1 w 182"/>
                  <a:gd name="T25" fmla="*/ 10 h 297"/>
                  <a:gd name="T26" fmla="*/ 3 w 182"/>
                  <a:gd name="T27" fmla="*/ 9 h 297"/>
                  <a:gd name="T28" fmla="*/ 3 w 182"/>
                  <a:gd name="T29" fmla="*/ 9 h 297"/>
                  <a:gd name="T30" fmla="*/ 3 w 182"/>
                  <a:gd name="T31" fmla="*/ 9 h 297"/>
                  <a:gd name="T32" fmla="*/ 5 w 182"/>
                  <a:gd name="T33" fmla="*/ 8 h 297"/>
                  <a:gd name="T34" fmla="*/ 5 w 182"/>
                  <a:gd name="T35" fmla="*/ 8 h 297"/>
                  <a:gd name="T36" fmla="*/ 6 w 182"/>
                  <a:gd name="T37" fmla="*/ 6 h 297"/>
                  <a:gd name="T38" fmla="*/ 6 w 182"/>
                  <a:gd name="T39" fmla="*/ 5 h 297"/>
                  <a:gd name="T40" fmla="*/ 6 w 182"/>
                  <a:gd name="T41" fmla="*/ 4 h 297"/>
                  <a:gd name="T42" fmla="*/ 6 w 182"/>
                  <a:gd name="T43" fmla="*/ 3 h 297"/>
                  <a:gd name="T44" fmla="*/ 6 w 182"/>
                  <a:gd name="T45" fmla="*/ 2 h 297"/>
                  <a:gd name="T46" fmla="*/ 6 w 182"/>
                  <a:gd name="T47" fmla="*/ 1 h 297"/>
                  <a:gd name="T48" fmla="*/ 3 w 182"/>
                  <a:gd name="T49" fmla="*/ 0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297"/>
                  <a:gd name="T77" fmla="*/ 182 w 182"/>
                  <a:gd name="T78" fmla="*/ 297 h 2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297">
                    <a:moveTo>
                      <a:pt x="108" y="0"/>
                    </a:moveTo>
                    <a:lnTo>
                      <a:pt x="81" y="17"/>
                    </a:lnTo>
                    <a:lnTo>
                      <a:pt x="57" y="33"/>
                    </a:lnTo>
                    <a:lnTo>
                      <a:pt x="34" y="40"/>
                    </a:lnTo>
                    <a:lnTo>
                      <a:pt x="0" y="33"/>
                    </a:lnTo>
                    <a:lnTo>
                      <a:pt x="7" y="69"/>
                    </a:lnTo>
                    <a:lnTo>
                      <a:pt x="23" y="90"/>
                    </a:lnTo>
                    <a:lnTo>
                      <a:pt x="17" y="149"/>
                    </a:lnTo>
                    <a:lnTo>
                      <a:pt x="17" y="177"/>
                    </a:lnTo>
                    <a:lnTo>
                      <a:pt x="23" y="200"/>
                    </a:lnTo>
                    <a:lnTo>
                      <a:pt x="7" y="246"/>
                    </a:lnTo>
                    <a:lnTo>
                      <a:pt x="11" y="280"/>
                    </a:lnTo>
                    <a:lnTo>
                      <a:pt x="34" y="297"/>
                    </a:lnTo>
                    <a:lnTo>
                      <a:pt x="68" y="274"/>
                    </a:lnTo>
                    <a:lnTo>
                      <a:pt x="81" y="268"/>
                    </a:lnTo>
                    <a:lnTo>
                      <a:pt x="114" y="274"/>
                    </a:lnTo>
                    <a:lnTo>
                      <a:pt x="138" y="251"/>
                    </a:lnTo>
                    <a:lnTo>
                      <a:pt x="138" y="228"/>
                    </a:lnTo>
                    <a:lnTo>
                      <a:pt x="165" y="183"/>
                    </a:lnTo>
                    <a:lnTo>
                      <a:pt x="176" y="154"/>
                    </a:lnTo>
                    <a:lnTo>
                      <a:pt x="165" y="126"/>
                    </a:lnTo>
                    <a:lnTo>
                      <a:pt x="182" y="90"/>
                    </a:lnTo>
                    <a:lnTo>
                      <a:pt x="171" y="40"/>
                    </a:lnTo>
                    <a:lnTo>
                      <a:pt x="165" y="10"/>
                    </a:lnTo>
                    <a:lnTo>
                      <a:pt x="108"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31" name="Freeform 63"/>
              <p:cNvSpPr>
                <a:spLocks noChangeAspect="1"/>
              </p:cNvSpPr>
              <p:nvPr/>
            </p:nvSpPr>
            <p:spPr bwMode="auto">
              <a:xfrm>
                <a:off x="1719" y="3534"/>
                <a:ext cx="167" cy="105"/>
              </a:xfrm>
              <a:custGeom>
                <a:avLst/>
                <a:gdLst>
                  <a:gd name="T0" fmla="*/ 10 w 333"/>
                  <a:gd name="T1" fmla="*/ 0 h 210"/>
                  <a:gd name="T2" fmla="*/ 11 w 333"/>
                  <a:gd name="T3" fmla="*/ 1 h 210"/>
                  <a:gd name="T4" fmla="*/ 11 w 333"/>
                  <a:gd name="T5" fmla="*/ 2 h 210"/>
                  <a:gd name="T6" fmla="*/ 10 w 333"/>
                  <a:gd name="T7" fmla="*/ 2 h 210"/>
                  <a:gd name="T8" fmla="*/ 10 w 333"/>
                  <a:gd name="T9" fmla="*/ 3 h 210"/>
                  <a:gd name="T10" fmla="*/ 10 w 333"/>
                  <a:gd name="T11" fmla="*/ 5 h 210"/>
                  <a:gd name="T12" fmla="*/ 10 w 333"/>
                  <a:gd name="T13" fmla="*/ 6 h 210"/>
                  <a:gd name="T14" fmla="*/ 9 w 333"/>
                  <a:gd name="T15" fmla="*/ 6 h 210"/>
                  <a:gd name="T16" fmla="*/ 9 w 333"/>
                  <a:gd name="T17" fmla="*/ 7 h 210"/>
                  <a:gd name="T18" fmla="*/ 8 w 333"/>
                  <a:gd name="T19" fmla="*/ 7 h 210"/>
                  <a:gd name="T20" fmla="*/ 7 w 333"/>
                  <a:gd name="T21" fmla="*/ 6 h 210"/>
                  <a:gd name="T22" fmla="*/ 7 w 333"/>
                  <a:gd name="T23" fmla="*/ 6 h 210"/>
                  <a:gd name="T24" fmla="*/ 6 w 333"/>
                  <a:gd name="T25" fmla="*/ 5 h 210"/>
                  <a:gd name="T26" fmla="*/ 5 w 333"/>
                  <a:gd name="T27" fmla="*/ 5 h 210"/>
                  <a:gd name="T28" fmla="*/ 4 w 333"/>
                  <a:gd name="T29" fmla="*/ 3 h 210"/>
                  <a:gd name="T30" fmla="*/ 4 w 333"/>
                  <a:gd name="T31" fmla="*/ 3 h 210"/>
                  <a:gd name="T32" fmla="*/ 3 w 333"/>
                  <a:gd name="T33" fmla="*/ 3 h 210"/>
                  <a:gd name="T34" fmla="*/ 2 w 333"/>
                  <a:gd name="T35" fmla="*/ 3 h 210"/>
                  <a:gd name="T36" fmla="*/ 1 w 333"/>
                  <a:gd name="T37" fmla="*/ 2 h 210"/>
                  <a:gd name="T38" fmla="*/ 0 w 333"/>
                  <a:gd name="T39" fmla="*/ 2 h 210"/>
                  <a:gd name="T40" fmla="*/ 0 w 333"/>
                  <a:gd name="T41" fmla="*/ 1 h 210"/>
                  <a:gd name="T42" fmla="*/ 1 w 333"/>
                  <a:gd name="T43" fmla="*/ 1 h 210"/>
                  <a:gd name="T44" fmla="*/ 2 w 333"/>
                  <a:gd name="T45" fmla="*/ 1 h 210"/>
                  <a:gd name="T46" fmla="*/ 3 w 333"/>
                  <a:gd name="T47" fmla="*/ 1 h 210"/>
                  <a:gd name="T48" fmla="*/ 4 w 333"/>
                  <a:gd name="T49" fmla="*/ 1 h 210"/>
                  <a:gd name="T50" fmla="*/ 5 w 333"/>
                  <a:gd name="T51" fmla="*/ 1 h 210"/>
                  <a:gd name="T52" fmla="*/ 7 w 333"/>
                  <a:gd name="T53" fmla="*/ 1 h 210"/>
                  <a:gd name="T54" fmla="*/ 8 w 333"/>
                  <a:gd name="T55" fmla="*/ 1 h 210"/>
                  <a:gd name="T56" fmla="*/ 10 w 333"/>
                  <a:gd name="T57" fmla="*/ 0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10"/>
                  <a:gd name="T89" fmla="*/ 333 w 333"/>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10">
                    <a:moveTo>
                      <a:pt x="316" y="0"/>
                    </a:moveTo>
                    <a:lnTo>
                      <a:pt x="333" y="17"/>
                    </a:lnTo>
                    <a:lnTo>
                      <a:pt x="322" y="34"/>
                    </a:lnTo>
                    <a:lnTo>
                      <a:pt x="310" y="62"/>
                    </a:lnTo>
                    <a:lnTo>
                      <a:pt x="293" y="79"/>
                    </a:lnTo>
                    <a:lnTo>
                      <a:pt x="299" y="131"/>
                    </a:lnTo>
                    <a:lnTo>
                      <a:pt x="310" y="170"/>
                    </a:lnTo>
                    <a:lnTo>
                      <a:pt x="280" y="187"/>
                    </a:lnTo>
                    <a:lnTo>
                      <a:pt x="276" y="204"/>
                    </a:lnTo>
                    <a:lnTo>
                      <a:pt x="253" y="210"/>
                    </a:lnTo>
                    <a:lnTo>
                      <a:pt x="219" y="176"/>
                    </a:lnTo>
                    <a:lnTo>
                      <a:pt x="196" y="176"/>
                    </a:lnTo>
                    <a:lnTo>
                      <a:pt x="177" y="148"/>
                    </a:lnTo>
                    <a:lnTo>
                      <a:pt x="143" y="131"/>
                    </a:lnTo>
                    <a:lnTo>
                      <a:pt x="120" y="125"/>
                    </a:lnTo>
                    <a:lnTo>
                      <a:pt x="97" y="114"/>
                    </a:lnTo>
                    <a:lnTo>
                      <a:pt x="74" y="96"/>
                    </a:lnTo>
                    <a:lnTo>
                      <a:pt x="34" y="68"/>
                    </a:lnTo>
                    <a:lnTo>
                      <a:pt x="17" y="62"/>
                    </a:lnTo>
                    <a:lnTo>
                      <a:pt x="0" y="45"/>
                    </a:lnTo>
                    <a:lnTo>
                      <a:pt x="0" y="24"/>
                    </a:lnTo>
                    <a:lnTo>
                      <a:pt x="6" y="7"/>
                    </a:lnTo>
                    <a:lnTo>
                      <a:pt x="40" y="11"/>
                    </a:lnTo>
                    <a:lnTo>
                      <a:pt x="92" y="11"/>
                    </a:lnTo>
                    <a:lnTo>
                      <a:pt x="103" y="28"/>
                    </a:lnTo>
                    <a:lnTo>
                      <a:pt x="160" y="28"/>
                    </a:lnTo>
                    <a:lnTo>
                      <a:pt x="200" y="28"/>
                    </a:lnTo>
                    <a:lnTo>
                      <a:pt x="253" y="17"/>
                    </a:lnTo>
                    <a:lnTo>
                      <a:pt x="316"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32" name="Freeform 64"/>
              <p:cNvSpPr>
                <a:spLocks noChangeAspect="1"/>
              </p:cNvSpPr>
              <p:nvPr/>
            </p:nvSpPr>
            <p:spPr bwMode="auto">
              <a:xfrm>
                <a:off x="1488" y="2924"/>
                <a:ext cx="567" cy="639"/>
              </a:xfrm>
              <a:custGeom>
                <a:avLst/>
                <a:gdLst>
                  <a:gd name="T0" fmla="*/ 28 w 1133"/>
                  <a:gd name="T1" fmla="*/ 40 h 1277"/>
                  <a:gd name="T2" fmla="*/ 30 w 1133"/>
                  <a:gd name="T3" fmla="*/ 36 h 1277"/>
                  <a:gd name="T4" fmla="*/ 31 w 1133"/>
                  <a:gd name="T5" fmla="*/ 35 h 1277"/>
                  <a:gd name="T6" fmla="*/ 30 w 1133"/>
                  <a:gd name="T7" fmla="*/ 33 h 1277"/>
                  <a:gd name="T8" fmla="*/ 29 w 1133"/>
                  <a:gd name="T9" fmla="*/ 33 h 1277"/>
                  <a:gd name="T10" fmla="*/ 30 w 1133"/>
                  <a:gd name="T11" fmla="*/ 31 h 1277"/>
                  <a:gd name="T12" fmla="*/ 31 w 1133"/>
                  <a:gd name="T13" fmla="*/ 30 h 1277"/>
                  <a:gd name="T14" fmla="*/ 34 w 1133"/>
                  <a:gd name="T15" fmla="*/ 32 h 1277"/>
                  <a:gd name="T16" fmla="*/ 36 w 1133"/>
                  <a:gd name="T17" fmla="*/ 32 h 1277"/>
                  <a:gd name="T18" fmla="*/ 35 w 1133"/>
                  <a:gd name="T19" fmla="*/ 29 h 1277"/>
                  <a:gd name="T20" fmla="*/ 33 w 1133"/>
                  <a:gd name="T21" fmla="*/ 29 h 1277"/>
                  <a:gd name="T22" fmla="*/ 30 w 1133"/>
                  <a:gd name="T23" fmla="*/ 26 h 1277"/>
                  <a:gd name="T24" fmla="*/ 27 w 1133"/>
                  <a:gd name="T25" fmla="*/ 24 h 1277"/>
                  <a:gd name="T26" fmla="*/ 28 w 1133"/>
                  <a:gd name="T27" fmla="*/ 23 h 1277"/>
                  <a:gd name="T28" fmla="*/ 24 w 1133"/>
                  <a:gd name="T29" fmla="*/ 22 h 1277"/>
                  <a:gd name="T30" fmla="*/ 22 w 1133"/>
                  <a:gd name="T31" fmla="*/ 20 h 1277"/>
                  <a:gd name="T32" fmla="*/ 19 w 1133"/>
                  <a:gd name="T33" fmla="*/ 15 h 1277"/>
                  <a:gd name="T34" fmla="*/ 18 w 1133"/>
                  <a:gd name="T35" fmla="*/ 10 h 1277"/>
                  <a:gd name="T36" fmla="*/ 17 w 1133"/>
                  <a:gd name="T37" fmla="*/ 8 h 1277"/>
                  <a:gd name="T38" fmla="*/ 20 w 1133"/>
                  <a:gd name="T39" fmla="*/ 7 h 1277"/>
                  <a:gd name="T40" fmla="*/ 21 w 1133"/>
                  <a:gd name="T41" fmla="*/ 4 h 1277"/>
                  <a:gd name="T42" fmla="*/ 18 w 1133"/>
                  <a:gd name="T43" fmla="*/ 2 h 1277"/>
                  <a:gd name="T44" fmla="*/ 18 w 1133"/>
                  <a:gd name="T45" fmla="*/ 1 h 1277"/>
                  <a:gd name="T46" fmla="*/ 13 w 1133"/>
                  <a:gd name="T47" fmla="*/ 1 h 1277"/>
                  <a:gd name="T48" fmla="*/ 11 w 1133"/>
                  <a:gd name="T49" fmla="*/ 3 h 1277"/>
                  <a:gd name="T50" fmla="*/ 9 w 1133"/>
                  <a:gd name="T51" fmla="*/ 3 h 1277"/>
                  <a:gd name="T52" fmla="*/ 7 w 1133"/>
                  <a:gd name="T53" fmla="*/ 4 h 1277"/>
                  <a:gd name="T54" fmla="*/ 6 w 1133"/>
                  <a:gd name="T55" fmla="*/ 2 h 1277"/>
                  <a:gd name="T56" fmla="*/ 5 w 1133"/>
                  <a:gd name="T57" fmla="*/ 3 h 1277"/>
                  <a:gd name="T58" fmla="*/ 2 w 1133"/>
                  <a:gd name="T59" fmla="*/ 5 h 1277"/>
                  <a:gd name="T60" fmla="*/ 1 w 1133"/>
                  <a:gd name="T61" fmla="*/ 7 h 1277"/>
                  <a:gd name="T62" fmla="*/ 0 w 1133"/>
                  <a:gd name="T63" fmla="*/ 10 h 1277"/>
                  <a:gd name="T64" fmla="*/ 2 w 1133"/>
                  <a:gd name="T65" fmla="*/ 10 h 1277"/>
                  <a:gd name="T66" fmla="*/ 3 w 1133"/>
                  <a:gd name="T67" fmla="*/ 12 h 1277"/>
                  <a:gd name="T68" fmla="*/ 6 w 1133"/>
                  <a:gd name="T69" fmla="*/ 11 h 1277"/>
                  <a:gd name="T70" fmla="*/ 10 w 1133"/>
                  <a:gd name="T71" fmla="*/ 14 h 1277"/>
                  <a:gd name="T72" fmla="*/ 11 w 1133"/>
                  <a:gd name="T73" fmla="*/ 17 h 1277"/>
                  <a:gd name="T74" fmla="*/ 13 w 1133"/>
                  <a:gd name="T75" fmla="*/ 20 h 1277"/>
                  <a:gd name="T76" fmla="*/ 17 w 1133"/>
                  <a:gd name="T77" fmla="*/ 23 h 1277"/>
                  <a:gd name="T78" fmla="*/ 22 w 1133"/>
                  <a:gd name="T79" fmla="*/ 27 h 1277"/>
                  <a:gd name="T80" fmla="*/ 23 w 1133"/>
                  <a:gd name="T81" fmla="*/ 28 h 1277"/>
                  <a:gd name="T82" fmla="*/ 25 w 1133"/>
                  <a:gd name="T83" fmla="*/ 31 h 1277"/>
                  <a:gd name="T84" fmla="*/ 27 w 1133"/>
                  <a:gd name="T85" fmla="*/ 31 h 1277"/>
                  <a:gd name="T86" fmla="*/ 27 w 1133"/>
                  <a:gd name="T87" fmla="*/ 35 h 1277"/>
                  <a:gd name="T88" fmla="*/ 27 w 1133"/>
                  <a:gd name="T89" fmla="*/ 37 h 1277"/>
                  <a:gd name="T90" fmla="*/ 26 w 1133"/>
                  <a:gd name="T91" fmla="*/ 40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3"/>
                  <a:gd name="T139" fmla="*/ 0 h 1277"/>
                  <a:gd name="T140" fmla="*/ 1133 w 1133"/>
                  <a:gd name="T141" fmla="*/ 1277 h 1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3" h="1277">
                    <a:moveTo>
                      <a:pt x="822" y="1260"/>
                    </a:moveTo>
                    <a:lnTo>
                      <a:pt x="839" y="1277"/>
                    </a:lnTo>
                    <a:lnTo>
                      <a:pt x="868" y="1260"/>
                    </a:lnTo>
                    <a:lnTo>
                      <a:pt x="902" y="1214"/>
                    </a:lnTo>
                    <a:lnTo>
                      <a:pt x="919" y="1146"/>
                    </a:lnTo>
                    <a:lnTo>
                      <a:pt x="936" y="1140"/>
                    </a:lnTo>
                    <a:lnTo>
                      <a:pt x="948" y="1151"/>
                    </a:lnTo>
                    <a:lnTo>
                      <a:pt x="971" y="1129"/>
                    </a:lnTo>
                    <a:lnTo>
                      <a:pt x="965" y="1100"/>
                    </a:lnTo>
                    <a:lnTo>
                      <a:pt x="976" y="1077"/>
                    </a:lnTo>
                    <a:lnTo>
                      <a:pt x="971" y="1066"/>
                    </a:lnTo>
                    <a:lnTo>
                      <a:pt x="942" y="1043"/>
                    </a:lnTo>
                    <a:lnTo>
                      <a:pt x="931" y="1043"/>
                    </a:lnTo>
                    <a:lnTo>
                      <a:pt x="936" y="1031"/>
                    </a:lnTo>
                    <a:lnTo>
                      <a:pt x="914" y="1037"/>
                    </a:lnTo>
                    <a:lnTo>
                      <a:pt x="902" y="1026"/>
                    </a:lnTo>
                    <a:lnTo>
                      <a:pt x="902" y="1014"/>
                    </a:lnTo>
                    <a:lnTo>
                      <a:pt x="936" y="992"/>
                    </a:lnTo>
                    <a:lnTo>
                      <a:pt x="953" y="969"/>
                    </a:lnTo>
                    <a:lnTo>
                      <a:pt x="953" y="934"/>
                    </a:lnTo>
                    <a:lnTo>
                      <a:pt x="971" y="929"/>
                    </a:lnTo>
                    <a:lnTo>
                      <a:pt x="1028" y="957"/>
                    </a:lnTo>
                    <a:lnTo>
                      <a:pt x="1050" y="963"/>
                    </a:lnTo>
                    <a:lnTo>
                      <a:pt x="1079" y="1003"/>
                    </a:lnTo>
                    <a:lnTo>
                      <a:pt x="1090" y="1026"/>
                    </a:lnTo>
                    <a:lnTo>
                      <a:pt x="1107" y="1026"/>
                    </a:lnTo>
                    <a:lnTo>
                      <a:pt x="1124" y="1003"/>
                    </a:lnTo>
                    <a:lnTo>
                      <a:pt x="1133" y="980"/>
                    </a:lnTo>
                    <a:lnTo>
                      <a:pt x="1113" y="940"/>
                    </a:lnTo>
                    <a:lnTo>
                      <a:pt x="1090" y="917"/>
                    </a:lnTo>
                    <a:lnTo>
                      <a:pt x="1069" y="917"/>
                    </a:lnTo>
                    <a:lnTo>
                      <a:pt x="1069" y="912"/>
                    </a:lnTo>
                    <a:lnTo>
                      <a:pt x="1056" y="912"/>
                    </a:lnTo>
                    <a:lnTo>
                      <a:pt x="999" y="854"/>
                    </a:lnTo>
                    <a:lnTo>
                      <a:pt x="971" y="860"/>
                    </a:lnTo>
                    <a:lnTo>
                      <a:pt x="936" y="815"/>
                    </a:lnTo>
                    <a:lnTo>
                      <a:pt x="914" y="809"/>
                    </a:lnTo>
                    <a:lnTo>
                      <a:pt x="879" y="775"/>
                    </a:lnTo>
                    <a:lnTo>
                      <a:pt x="862" y="763"/>
                    </a:lnTo>
                    <a:lnTo>
                      <a:pt x="874" y="752"/>
                    </a:lnTo>
                    <a:lnTo>
                      <a:pt x="891" y="746"/>
                    </a:lnTo>
                    <a:lnTo>
                      <a:pt x="868" y="729"/>
                    </a:lnTo>
                    <a:lnTo>
                      <a:pt x="839" y="740"/>
                    </a:lnTo>
                    <a:lnTo>
                      <a:pt x="817" y="729"/>
                    </a:lnTo>
                    <a:lnTo>
                      <a:pt x="754" y="676"/>
                    </a:lnTo>
                    <a:lnTo>
                      <a:pt x="748" y="655"/>
                    </a:lnTo>
                    <a:lnTo>
                      <a:pt x="725" y="649"/>
                    </a:lnTo>
                    <a:lnTo>
                      <a:pt x="703" y="632"/>
                    </a:lnTo>
                    <a:lnTo>
                      <a:pt x="645" y="508"/>
                    </a:lnTo>
                    <a:lnTo>
                      <a:pt x="628" y="492"/>
                    </a:lnTo>
                    <a:lnTo>
                      <a:pt x="583" y="451"/>
                    </a:lnTo>
                    <a:lnTo>
                      <a:pt x="531" y="371"/>
                    </a:lnTo>
                    <a:lnTo>
                      <a:pt x="531" y="325"/>
                    </a:lnTo>
                    <a:lnTo>
                      <a:pt x="560" y="308"/>
                    </a:lnTo>
                    <a:lnTo>
                      <a:pt x="560" y="285"/>
                    </a:lnTo>
                    <a:lnTo>
                      <a:pt x="537" y="263"/>
                    </a:lnTo>
                    <a:lnTo>
                      <a:pt x="526" y="251"/>
                    </a:lnTo>
                    <a:lnTo>
                      <a:pt x="531" y="234"/>
                    </a:lnTo>
                    <a:lnTo>
                      <a:pt x="554" y="223"/>
                    </a:lnTo>
                    <a:lnTo>
                      <a:pt x="623" y="206"/>
                    </a:lnTo>
                    <a:lnTo>
                      <a:pt x="651" y="188"/>
                    </a:lnTo>
                    <a:lnTo>
                      <a:pt x="674" y="166"/>
                    </a:lnTo>
                    <a:lnTo>
                      <a:pt x="668" y="108"/>
                    </a:lnTo>
                    <a:lnTo>
                      <a:pt x="674" y="86"/>
                    </a:lnTo>
                    <a:lnTo>
                      <a:pt x="640" y="80"/>
                    </a:lnTo>
                    <a:lnTo>
                      <a:pt x="566" y="63"/>
                    </a:lnTo>
                    <a:lnTo>
                      <a:pt x="554" y="46"/>
                    </a:lnTo>
                    <a:lnTo>
                      <a:pt x="549" y="40"/>
                    </a:lnTo>
                    <a:lnTo>
                      <a:pt x="549" y="23"/>
                    </a:lnTo>
                    <a:lnTo>
                      <a:pt x="543" y="6"/>
                    </a:lnTo>
                    <a:lnTo>
                      <a:pt x="503" y="0"/>
                    </a:lnTo>
                    <a:lnTo>
                      <a:pt x="406" y="6"/>
                    </a:lnTo>
                    <a:lnTo>
                      <a:pt x="395" y="29"/>
                    </a:lnTo>
                    <a:lnTo>
                      <a:pt x="359" y="34"/>
                    </a:lnTo>
                    <a:lnTo>
                      <a:pt x="338" y="80"/>
                    </a:lnTo>
                    <a:lnTo>
                      <a:pt x="338" y="97"/>
                    </a:lnTo>
                    <a:lnTo>
                      <a:pt x="315" y="80"/>
                    </a:lnTo>
                    <a:lnTo>
                      <a:pt x="279" y="74"/>
                    </a:lnTo>
                    <a:lnTo>
                      <a:pt x="258" y="86"/>
                    </a:lnTo>
                    <a:lnTo>
                      <a:pt x="241" y="120"/>
                    </a:lnTo>
                    <a:lnTo>
                      <a:pt x="205" y="97"/>
                    </a:lnTo>
                    <a:lnTo>
                      <a:pt x="211" y="63"/>
                    </a:lnTo>
                    <a:lnTo>
                      <a:pt x="201" y="40"/>
                    </a:lnTo>
                    <a:lnTo>
                      <a:pt x="178" y="46"/>
                    </a:lnTo>
                    <a:lnTo>
                      <a:pt x="171" y="74"/>
                    </a:lnTo>
                    <a:lnTo>
                      <a:pt x="154" y="91"/>
                    </a:lnTo>
                    <a:lnTo>
                      <a:pt x="137" y="91"/>
                    </a:lnTo>
                    <a:lnTo>
                      <a:pt x="57" y="80"/>
                    </a:lnTo>
                    <a:lnTo>
                      <a:pt x="30" y="103"/>
                    </a:lnTo>
                    <a:lnTo>
                      <a:pt x="34" y="131"/>
                    </a:lnTo>
                    <a:lnTo>
                      <a:pt x="40" y="154"/>
                    </a:lnTo>
                    <a:lnTo>
                      <a:pt x="0" y="188"/>
                    </a:lnTo>
                    <a:lnTo>
                      <a:pt x="11" y="211"/>
                    </a:lnTo>
                    <a:lnTo>
                      <a:pt x="23" y="223"/>
                    </a:lnTo>
                    <a:lnTo>
                      <a:pt x="0" y="251"/>
                    </a:lnTo>
                    <a:lnTo>
                      <a:pt x="0" y="291"/>
                    </a:lnTo>
                    <a:lnTo>
                      <a:pt x="11" y="308"/>
                    </a:lnTo>
                    <a:lnTo>
                      <a:pt x="34" y="308"/>
                    </a:lnTo>
                    <a:lnTo>
                      <a:pt x="47" y="320"/>
                    </a:lnTo>
                    <a:lnTo>
                      <a:pt x="57" y="348"/>
                    </a:lnTo>
                    <a:lnTo>
                      <a:pt x="57" y="377"/>
                    </a:lnTo>
                    <a:lnTo>
                      <a:pt x="80" y="384"/>
                    </a:lnTo>
                    <a:lnTo>
                      <a:pt x="97" y="377"/>
                    </a:lnTo>
                    <a:lnTo>
                      <a:pt x="161" y="314"/>
                    </a:lnTo>
                    <a:lnTo>
                      <a:pt x="188" y="325"/>
                    </a:lnTo>
                    <a:lnTo>
                      <a:pt x="245" y="354"/>
                    </a:lnTo>
                    <a:lnTo>
                      <a:pt x="285" y="384"/>
                    </a:lnTo>
                    <a:lnTo>
                      <a:pt x="292" y="418"/>
                    </a:lnTo>
                    <a:lnTo>
                      <a:pt x="315" y="441"/>
                    </a:lnTo>
                    <a:lnTo>
                      <a:pt x="326" y="481"/>
                    </a:lnTo>
                    <a:lnTo>
                      <a:pt x="338" y="542"/>
                    </a:lnTo>
                    <a:lnTo>
                      <a:pt x="355" y="572"/>
                    </a:lnTo>
                    <a:lnTo>
                      <a:pt x="376" y="595"/>
                    </a:lnTo>
                    <a:lnTo>
                      <a:pt x="416" y="610"/>
                    </a:lnTo>
                    <a:lnTo>
                      <a:pt x="452" y="666"/>
                    </a:lnTo>
                    <a:lnTo>
                      <a:pt x="486" y="712"/>
                    </a:lnTo>
                    <a:lnTo>
                      <a:pt x="520" y="735"/>
                    </a:lnTo>
                    <a:lnTo>
                      <a:pt x="583" y="809"/>
                    </a:lnTo>
                    <a:lnTo>
                      <a:pt x="628" y="809"/>
                    </a:lnTo>
                    <a:lnTo>
                      <a:pt x="680" y="854"/>
                    </a:lnTo>
                    <a:lnTo>
                      <a:pt x="680" y="900"/>
                    </a:lnTo>
                    <a:lnTo>
                      <a:pt x="697" y="912"/>
                    </a:lnTo>
                    <a:lnTo>
                      <a:pt x="731" y="889"/>
                    </a:lnTo>
                    <a:lnTo>
                      <a:pt x="737" y="912"/>
                    </a:lnTo>
                    <a:lnTo>
                      <a:pt x="737" y="940"/>
                    </a:lnTo>
                    <a:lnTo>
                      <a:pt x="771" y="969"/>
                    </a:lnTo>
                    <a:lnTo>
                      <a:pt x="782" y="986"/>
                    </a:lnTo>
                    <a:lnTo>
                      <a:pt x="828" y="974"/>
                    </a:lnTo>
                    <a:lnTo>
                      <a:pt x="834" y="992"/>
                    </a:lnTo>
                    <a:lnTo>
                      <a:pt x="828" y="1031"/>
                    </a:lnTo>
                    <a:lnTo>
                      <a:pt x="851" y="1066"/>
                    </a:lnTo>
                    <a:lnTo>
                      <a:pt x="857" y="1094"/>
                    </a:lnTo>
                    <a:lnTo>
                      <a:pt x="868" y="1123"/>
                    </a:lnTo>
                    <a:lnTo>
                      <a:pt x="862" y="1146"/>
                    </a:lnTo>
                    <a:lnTo>
                      <a:pt x="839" y="1170"/>
                    </a:lnTo>
                    <a:lnTo>
                      <a:pt x="834" y="1197"/>
                    </a:lnTo>
                    <a:lnTo>
                      <a:pt x="817" y="1231"/>
                    </a:lnTo>
                    <a:lnTo>
                      <a:pt x="822" y="126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sp>
          <p:nvSpPr>
            <p:cNvPr id="93219" name="Freeform 65"/>
            <p:cNvSpPr>
              <a:spLocks noChangeAspect="1"/>
            </p:cNvSpPr>
            <p:nvPr/>
          </p:nvSpPr>
          <p:spPr bwMode="auto">
            <a:xfrm>
              <a:off x="4104" y="2563"/>
              <a:ext cx="1075" cy="488"/>
            </a:xfrm>
            <a:custGeom>
              <a:avLst/>
              <a:gdLst>
                <a:gd name="T0" fmla="*/ 258 w 696"/>
                <a:gd name="T1" fmla="*/ 959 h 317"/>
                <a:gd name="T2" fmla="*/ 482 w 696"/>
                <a:gd name="T3" fmla="*/ 1090 h 317"/>
                <a:gd name="T4" fmla="*/ 854 w 696"/>
                <a:gd name="T5" fmla="*/ 1062 h 317"/>
                <a:gd name="T6" fmla="*/ 1191 w 696"/>
                <a:gd name="T7" fmla="*/ 1041 h 317"/>
                <a:gd name="T8" fmla="*/ 1599 w 696"/>
                <a:gd name="T9" fmla="*/ 1168 h 317"/>
                <a:gd name="T10" fmla="*/ 1861 w 696"/>
                <a:gd name="T11" fmla="*/ 1135 h 317"/>
                <a:gd name="T12" fmla="*/ 2328 w 696"/>
                <a:gd name="T13" fmla="*/ 1081 h 317"/>
                <a:gd name="T14" fmla="*/ 2830 w 696"/>
                <a:gd name="T15" fmla="*/ 1332 h 317"/>
                <a:gd name="T16" fmla="*/ 3080 w 696"/>
                <a:gd name="T17" fmla="*/ 1081 h 317"/>
                <a:gd name="T18" fmla="*/ 2868 w 696"/>
                <a:gd name="T19" fmla="*/ 528 h 317"/>
                <a:gd name="T20" fmla="*/ 3710 w 696"/>
                <a:gd name="T21" fmla="*/ 62 h 317"/>
                <a:gd name="T22" fmla="*/ 3939 w 696"/>
                <a:gd name="T23" fmla="*/ 269 h 317"/>
                <a:gd name="T24" fmla="*/ 4555 w 696"/>
                <a:gd name="T25" fmla="*/ 28 h 317"/>
                <a:gd name="T26" fmla="*/ 5214 w 696"/>
                <a:gd name="T27" fmla="*/ 225 h 317"/>
                <a:gd name="T28" fmla="*/ 5634 w 696"/>
                <a:gd name="T29" fmla="*/ 102 h 317"/>
                <a:gd name="T30" fmla="*/ 5968 w 696"/>
                <a:gd name="T31" fmla="*/ 690 h 317"/>
                <a:gd name="T32" fmla="*/ 6084 w 696"/>
                <a:gd name="T33" fmla="*/ 1090 h 317"/>
                <a:gd name="T34" fmla="*/ 5792 w 696"/>
                <a:gd name="T35" fmla="*/ 1332 h 317"/>
                <a:gd name="T36" fmla="*/ 5840 w 696"/>
                <a:gd name="T37" fmla="*/ 1603 h 317"/>
                <a:gd name="T38" fmla="*/ 5730 w 696"/>
                <a:gd name="T39" fmla="*/ 1969 h 317"/>
                <a:gd name="T40" fmla="*/ 5414 w 696"/>
                <a:gd name="T41" fmla="*/ 2292 h 317"/>
                <a:gd name="T42" fmla="*/ 5143 w 696"/>
                <a:gd name="T43" fmla="*/ 2517 h 317"/>
                <a:gd name="T44" fmla="*/ 4465 w 696"/>
                <a:gd name="T45" fmla="*/ 2562 h 317"/>
                <a:gd name="T46" fmla="*/ 3911 w 696"/>
                <a:gd name="T47" fmla="*/ 2740 h 317"/>
                <a:gd name="T48" fmla="*/ 2983 w 696"/>
                <a:gd name="T49" fmla="*/ 2562 h 317"/>
                <a:gd name="T50" fmla="*/ 2082 w 696"/>
                <a:gd name="T51" fmla="*/ 2197 h 317"/>
                <a:gd name="T52" fmla="*/ 2030 w 696"/>
                <a:gd name="T53" fmla="*/ 1875 h 317"/>
                <a:gd name="T54" fmla="*/ 1453 w 696"/>
                <a:gd name="T55" fmla="*/ 1846 h 317"/>
                <a:gd name="T56" fmla="*/ 709 w 696"/>
                <a:gd name="T57" fmla="*/ 1758 h 317"/>
                <a:gd name="T58" fmla="*/ 377 w 696"/>
                <a:gd name="T59" fmla="*/ 1635 h 317"/>
                <a:gd name="T60" fmla="*/ 176 w 696"/>
                <a:gd name="T61" fmla="*/ 1398 h 317"/>
                <a:gd name="T62" fmla="*/ 0 w 696"/>
                <a:gd name="T63" fmla="*/ 981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6"/>
                <a:gd name="T97" fmla="*/ 0 h 317"/>
                <a:gd name="T98" fmla="*/ 696 w 696"/>
                <a:gd name="T99" fmla="*/ 317 h 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6" h="317">
                  <a:moveTo>
                    <a:pt x="0" y="114"/>
                  </a:moveTo>
                  <a:lnTo>
                    <a:pt x="29" y="111"/>
                  </a:lnTo>
                  <a:lnTo>
                    <a:pt x="40" y="108"/>
                  </a:lnTo>
                  <a:lnTo>
                    <a:pt x="55" y="126"/>
                  </a:lnTo>
                  <a:lnTo>
                    <a:pt x="74" y="120"/>
                  </a:lnTo>
                  <a:lnTo>
                    <a:pt x="97" y="123"/>
                  </a:lnTo>
                  <a:lnTo>
                    <a:pt x="111" y="134"/>
                  </a:lnTo>
                  <a:lnTo>
                    <a:pt x="135" y="120"/>
                  </a:lnTo>
                  <a:lnTo>
                    <a:pt x="168" y="122"/>
                  </a:lnTo>
                  <a:lnTo>
                    <a:pt x="182" y="135"/>
                  </a:lnTo>
                  <a:lnTo>
                    <a:pt x="202" y="140"/>
                  </a:lnTo>
                  <a:lnTo>
                    <a:pt x="212" y="131"/>
                  </a:lnTo>
                  <a:lnTo>
                    <a:pt x="248" y="125"/>
                  </a:lnTo>
                  <a:lnTo>
                    <a:pt x="265" y="125"/>
                  </a:lnTo>
                  <a:lnTo>
                    <a:pt x="291" y="134"/>
                  </a:lnTo>
                  <a:lnTo>
                    <a:pt x="322" y="154"/>
                  </a:lnTo>
                  <a:lnTo>
                    <a:pt x="345" y="145"/>
                  </a:lnTo>
                  <a:lnTo>
                    <a:pt x="350" y="125"/>
                  </a:lnTo>
                  <a:lnTo>
                    <a:pt x="334" y="98"/>
                  </a:lnTo>
                  <a:lnTo>
                    <a:pt x="326" y="61"/>
                  </a:lnTo>
                  <a:lnTo>
                    <a:pt x="405" y="7"/>
                  </a:lnTo>
                  <a:lnTo>
                    <a:pt x="422" y="7"/>
                  </a:lnTo>
                  <a:lnTo>
                    <a:pt x="425" y="26"/>
                  </a:lnTo>
                  <a:lnTo>
                    <a:pt x="448" y="31"/>
                  </a:lnTo>
                  <a:lnTo>
                    <a:pt x="498" y="24"/>
                  </a:lnTo>
                  <a:lnTo>
                    <a:pt x="518" y="3"/>
                  </a:lnTo>
                  <a:lnTo>
                    <a:pt x="579" y="0"/>
                  </a:lnTo>
                  <a:lnTo>
                    <a:pt x="593" y="26"/>
                  </a:lnTo>
                  <a:lnTo>
                    <a:pt x="618" y="26"/>
                  </a:lnTo>
                  <a:lnTo>
                    <a:pt x="641" y="12"/>
                  </a:lnTo>
                  <a:lnTo>
                    <a:pt x="679" y="37"/>
                  </a:lnTo>
                  <a:lnTo>
                    <a:pt x="679" y="80"/>
                  </a:lnTo>
                  <a:lnTo>
                    <a:pt x="696" y="98"/>
                  </a:lnTo>
                  <a:lnTo>
                    <a:pt x="692" y="126"/>
                  </a:lnTo>
                  <a:lnTo>
                    <a:pt x="679" y="154"/>
                  </a:lnTo>
                  <a:lnTo>
                    <a:pt x="659" y="154"/>
                  </a:lnTo>
                  <a:lnTo>
                    <a:pt x="652" y="162"/>
                  </a:lnTo>
                  <a:lnTo>
                    <a:pt x="664" y="185"/>
                  </a:lnTo>
                  <a:lnTo>
                    <a:pt x="664" y="208"/>
                  </a:lnTo>
                  <a:lnTo>
                    <a:pt x="652" y="228"/>
                  </a:lnTo>
                  <a:lnTo>
                    <a:pt x="618" y="245"/>
                  </a:lnTo>
                  <a:lnTo>
                    <a:pt x="616" y="265"/>
                  </a:lnTo>
                  <a:lnTo>
                    <a:pt x="616" y="285"/>
                  </a:lnTo>
                  <a:lnTo>
                    <a:pt x="585" y="291"/>
                  </a:lnTo>
                  <a:lnTo>
                    <a:pt x="533" y="288"/>
                  </a:lnTo>
                  <a:lnTo>
                    <a:pt x="508" y="296"/>
                  </a:lnTo>
                  <a:lnTo>
                    <a:pt x="464" y="296"/>
                  </a:lnTo>
                  <a:lnTo>
                    <a:pt x="445" y="317"/>
                  </a:lnTo>
                  <a:lnTo>
                    <a:pt x="374" y="294"/>
                  </a:lnTo>
                  <a:lnTo>
                    <a:pt x="339" y="296"/>
                  </a:lnTo>
                  <a:lnTo>
                    <a:pt x="249" y="276"/>
                  </a:lnTo>
                  <a:lnTo>
                    <a:pt x="237" y="254"/>
                  </a:lnTo>
                  <a:lnTo>
                    <a:pt x="237" y="231"/>
                  </a:lnTo>
                  <a:lnTo>
                    <a:pt x="231" y="217"/>
                  </a:lnTo>
                  <a:lnTo>
                    <a:pt x="220" y="211"/>
                  </a:lnTo>
                  <a:lnTo>
                    <a:pt x="165" y="214"/>
                  </a:lnTo>
                  <a:lnTo>
                    <a:pt x="88" y="222"/>
                  </a:lnTo>
                  <a:lnTo>
                    <a:pt x="80" y="203"/>
                  </a:lnTo>
                  <a:lnTo>
                    <a:pt x="66" y="197"/>
                  </a:lnTo>
                  <a:lnTo>
                    <a:pt x="43" y="189"/>
                  </a:lnTo>
                  <a:lnTo>
                    <a:pt x="20" y="183"/>
                  </a:lnTo>
                  <a:lnTo>
                    <a:pt x="20" y="162"/>
                  </a:lnTo>
                  <a:lnTo>
                    <a:pt x="20" y="131"/>
                  </a:lnTo>
                  <a:lnTo>
                    <a:pt x="0" y="11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nvGrpSpPr>
            <p:cNvPr id="93220" name="Group 66"/>
            <p:cNvGrpSpPr>
              <a:grpSpLocks noChangeAspect="1"/>
            </p:cNvGrpSpPr>
            <p:nvPr/>
          </p:nvGrpSpPr>
          <p:grpSpPr bwMode="auto">
            <a:xfrm>
              <a:off x="3734" y="1182"/>
              <a:ext cx="1215" cy="1609"/>
              <a:chOff x="1524" y="2366"/>
              <a:chExt cx="393" cy="526"/>
            </a:xfrm>
          </p:grpSpPr>
          <p:sp>
            <p:nvSpPr>
              <p:cNvPr id="93228" name="Freeform 67"/>
              <p:cNvSpPr>
                <a:spLocks noChangeAspect="1"/>
              </p:cNvSpPr>
              <p:nvPr/>
            </p:nvSpPr>
            <p:spPr bwMode="auto">
              <a:xfrm>
                <a:off x="1857" y="2416"/>
                <a:ext cx="19" cy="17"/>
              </a:xfrm>
              <a:custGeom>
                <a:avLst/>
                <a:gdLst>
                  <a:gd name="T0" fmla="*/ 1 w 37"/>
                  <a:gd name="T1" fmla="*/ 0 h 34"/>
                  <a:gd name="T2" fmla="*/ 0 w 37"/>
                  <a:gd name="T3" fmla="*/ 1 h 34"/>
                  <a:gd name="T4" fmla="*/ 1 w 37"/>
                  <a:gd name="T5" fmla="*/ 1 h 34"/>
                  <a:gd name="T6" fmla="*/ 1 w 37"/>
                  <a:gd name="T7" fmla="*/ 1 h 34"/>
                  <a:gd name="T8" fmla="*/ 2 w 37"/>
                  <a:gd name="T9" fmla="*/ 1 h 34"/>
                  <a:gd name="T10" fmla="*/ 1 w 37"/>
                  <a:gd name="T11" fmla="*/ 0 h 34"/>
                  <a:gd name="T12" fmla="*/ 0 60000 65536"/>
                  <a:gd name="T13" fmla="*/ 0 60000 65536"/>
                  <a:gd name="T14" fmla="*/ 0 60000 65536"/>
                  <a:gd name="T15" fmla="*/ 0 60000 65536"/>
                  <a:gd name="T16" fmla="*/ 0 60000 65536"/>
                  <a:gd name="T17" fmla="*/ 0 60000 65536"/>
                  <a:gd name="T18" fmla="*/ 0 w 37"/>
                  <a:gd name="T19" fmla="*/ 0 h 34"/>
                  <a:gd name="T20" fmla="*/ 37 w 3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7" h="34">
                    <a:moveTo>
                      <a:pt x="3" y="0"/>
                    </a:moveTo>
                    <a:lnTo>
                      <a:pt x="0" y="7"/>
                    </a:lnTo>
                    <a:lnTo>
                      <a:pt x="3" y="24"/>
                    </a:lnTo>
                    <a:lnTo>
                      <a:pt x="23" y="34"/>
                    </a:lnTo>
                    <a:lnTo>
                      <a:pt x="37" y="20"/>
                    </a:lnTo>
                    <a:lnTo>
                      <a:pt x="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9" name="Freeform 68"/>
              <p:cNvSpPr>
                <a:spLocks noChangeAspect="1"/>
              </p:cNvSpPr>
              <p:nvPr/>
            </p:nvSpPr>
            <p:spPr bwMode="auto">
              <a:xfrm>
                <a:off x="1524" y="2366"/>
                <a:ext cx="393" cy="526"/>
              </a:xfrm>
              <a:custGeom>
                <a:avLst/>
                <a:gdLst>
                  <a:gd name="T0" fmla="*/ 9 w 788"/>
                  <a:gd name="T1" fmla="*/ 0 h 1053"/>
                  <a:gd name="T2" fmla="*/ 9 w 788"/>
                  <a:gd name="T3" fmla="*/ 2 h 1053"/>
                  <a:gd name="T4" fmla="*/ 9 w 788"/>
                  <a:gd name="T5" fmla="*/ 3 h 1053"/>
                  <a:gd name="T6" fmla="*/ 11 w 788"/>
                  <a:gd name="T7" fmla="*/ 5 h 1053"/>
                  <a:gd name="T8" fmla="*/ 9 w 788"/>
                  <a:gd name="T9" fmla="*/ 4 h 1053"/>
                  <a:gd name="T10" fmla="*/ 7 w 788"/>
                  <a:gd name="T11" fmla="*/ 5 h 1053"/>
                  <a:gd name="T12" fmla="*/ 6 w 788"/>
                  <a:gd name="T13" fmla="*/ 4 h 1053"/>
                  <a:gd name="T14" fmla="*/ 4 w 788"/>
                  <a:gd name="T15" fmla="*/ 5 h 1053"/>
                  <a:gd name="T16" fmla="*/ 4 w 788"/>
                  <a:gd name="T17" fmla="*/ 7 h 1053"/>
                  <a:gd name="T18" fmla="*/ 3 w 788"/>
                  <a:gd name="T19" fmla="*/ 8 h 1053"/>
                  <a:gd name="T20" fmla="*/ 4 w 788"/>
                  <a:gd name="T21" fmla="*/ 10 h 1053"/>
                  <a:gd name="T22" fmla="*/ 2 w 788"/>
                  <a:gd name="T23" fmla="*/ 11 h 1053"/>
                  <a:gd name="T24" fmla="*/ 1 w 788"/>
                  <a:gd name="T25" fmla="*/ 13 h 1053"/>
                  <a:gd name="T26" fmla="*/ 0 w 788"/>
                  <a:gd name="T27" fmla="*/ 15 h 1053"/>
                  <a:gd name="T28" fmla="*/ 0 w 788"/>
                  <a:gd name="T29" fmla="*/ 16 h 1053"/>
                  <a:gd name="T30" fmla="*/ 0 w 788"/>
                  <a:gd name="T31" fmla="*/ 19 h 1053"/>
                  <a:gd name="T32" fmla="*/ 0 w 788"/>
                  <a:gd name="T33" fmla="*/ 20 h 1053"/>
                  <a:gd name="T34" fmla="*/ 0 w 788"/>
                  <a:gd name="T35" fmla="*/ 21 h 1053"/>
                  <a:gd name="T36" fmla="*/ 1 w 788"/>
                  <a:gd name="T37" fmla="*/ 23 h 1053"/>
                  <a:gd name="T38" fmla="*/ 3 w 788"/>
                  <a:gd name="T39" fmla="*/ 23 h 1053"/>
                  <a:gd name="T40" fmla="*/ 4 w 788"/>
                  <a:gd name="T41" fmla="*/ 25 h 1053"/>
                  <a:gd name="T42" fmla="*/ 3 w 788"/>
                  <a:gd name="T43" fmla="*/ 26 h 1053"/>
                  <a:gd name="T44" fmla="*/ 2 w 788"/>
                  <a:gd name="T45" fmla="*/ 29 h 1053"/>
                  <a:gd name="T46" fmla="*/ 3 w 788"/>
                  <a:gd name="T47" fmla="*/ 30 h 1053"/>
                  <a:gd name="T48" fmla="*/ 4 w 788"/>
                  <a:gd name="T49" fmla="*/ 30 h 1053"/>
                  <a:gd name="T50" fmla="*/ 5 w 788"/>
                  <a:gd name="T51" fmla="*/ 30 h 1053"/>
                  <a:gd name="T52" fmla="*/ 7 w 788"/>
                  <a:gd name="T53" fmla="*/ 31 h 1053"/>
                  <a:gd name="T54" fmla="*/ 9 w 788"/>
                  <a:gd name="T55" fmla="*/ 32 h 1053"/>
                  <a:gd name="T56" fmla="*/ 11 w 788"/>
                  <a:gd name="T57" fmla="*/ 32 h 1053"/>
                  <a:gd name="T58" fmla="*/ 13 w 788"/>
                  <a:gd name="T59" fmla="*/ 32 h 1053"/>
                  <a:gd name="T60" fmla="*/ 14 w 788"/>
                  <a:gd name="T61" fmla="*/ 32 h 1053"/>
                  <a:gd name="T62" fmla="*/ 16 w 788"/>
                  <a:gd name="T63" fmla="*/ 32 h 1053"/>
                  <a:gd name="T64" fmla="*/ 18 w 788"/>
                  <a:gd name="T65" fmla="*/ 32 h 1053"/>
                  <a:gd name="T66" fmla="*/ 17 w 788"/>
                  <a:gd name="T67" fmla="*/ 31 h 1053"/>
                  <a:gd name="T68" fmla="*/ 20 w 788"/>
                  <a:gd name="T69" fmla="*/ 28 h 1053"/>
                  <a:gd name="T70" fmla="*/ 19 w 788"/>
                  <a:gd name="T71" fmla="*/ 27 h 1053"/>
                  <a:gd name="T72" fmla="*/ 16 w 788"/>
                  <a:gd name="T73" fmla="*/ 24 h 1053"/>
                  <a:gd name="T74" fmla="*/ 15 w 788"/>
                  <a:gd name="T75" fmla="*/ 22 h 1053"/>
                  <a:gd name="T76" fmla="*/ 16 w 788"/>
                  <a:gd name="T77" fmla="*/ 21 h 1053"/>
                  <a:gd name="T78" fmla="*/ 22 w 788"/>
                  <a:gd name="T79" fmla="*/ 19 h 1053"/>
                  <a:gd name="T80" fmla="*/ 24 w 788"/>
                  <a:gd name="T81" fmla="*/ 19 h 1053"/>
                  <a:gd name="T82" fmla="*/ 24 w 788"/>
                  <a:gd name="T83" fmla="*/ 17 h 1053"/>
                  <a:gd name="T84" fmla="*/ 24 w 788"/>
                  <a:gd name="T85" fmla="*/ 14 h 1053"/>
                  <a:gd name="T86" fmla="*/ 23 w 788"/>
                  <a:gd name="T87" fmla="*/ 12 h 1053"/>
                  <a:gd name="T88" fmla="*/ 23 w 788"/>
                  <a:gd name="T89" fmla="*/ 9 h 1053"/>
                  <a:gd name="T90" fmla="*/ 22 w 788"/>
                  <a:gd name="T91" fmla="*/ 6 h 1053"/>
                  <a:gd name="T92" fmla="*/ 19 w 788"/>
                  <a:gd name="T93" fmla="*/ 4 h 1053"/>
                  <a:gd name="T94" fmla="*/ 18 w 788"/>
                  <a:gd name="T95" fmla="*/ 4 h 1053"/>
                  <a:gd name="T96" fmla="*/ 15 w 788"/>
                  <a:gd name="T97" fmla="*/ 5 h 1053"/>
                  <a:gd name="T98" fmla="*/ 15 w 788"/>
                  <a:gd name="T99" fmla="*/ 4 h 1053"/>
                  <a:gd name="T100" fmla="*/ 13 w 788"/>
                  <a:gd name="T101" fmla="*/ 2 h 1053"/>
                  <a:gd name="T102" fmla="*/ 12 w 788"/>
                  <a:gd name="T103" fmla="*/ 0 h 1053"/>
                  <a:gd name="T104" fmla="*/ 10 w 788"/>
                  <a:gd name="T105" fmla="*/ 0 h 10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8"/>
                  <a:gd name="T160" fmla="*/ 0 h 1053"/>
                  <a:gd name="T161" fmla="*/ 788 w 788"/>
                  <a:gd name="T162" fmla="*/ 1053 h 10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8" h="1053">
                    <a:moveTo>
                      <a:pt x="325" y="0"/>
                    </a:moveTo>
                    <a:lnTo>
                      <a:pt x="309" y="11"/>
                    </a:lnTo>
                    <a:lnTo>
                      <a:pt x="309" y="23"/>
                    </a:lnTo>
                    <a:lnTo>
                      <a:pt x="312" y="34"/>
                    </a:lnTo>
                    <a:lnTo>
                      <a:pt x="315" y="51"/>
                    </a:lnTo>
                    <a:lnTo>
                      <a:pt x="318" y="74"/>
                    </a:lnTo>
                    <a:lnTo>
                      <a:pt x="309" y="84"/>
                    </a:lnTo>
                    <a:lnTo>
                      <a:pt x="309" y="97"/>
                    </a:lnTo>
                    <a:lnTo>
                      <a:pt x="312" y="111"/>
                    </a:lnTo>
                    <a:lnTo>
                      <a:pt x="335" y="131"/>
                    </a:lnTo>
                    <a:lnTo>
                      <a:pt x="349" y="134"/>
                    </a:lnTo>
                    <a:lnTo>
                      <a:pt x="355" y="165"/>
                    </a:lnTo>
                    <a:lnTo>
                      <a:pt x="322" y="157"/>
                    </a:lnTo>
                    <a:lnTo>
                      <a:pt x="305" y="141"/>
                    </a:lnTo>
                    <a:lnTo>
                      <a:pt x="292" y="148"/>
                    </a:lnTo>
                    <a:lnTo>
                      <a:pt x="265" y="181"/>
                    </a:lnTo>
                    <a:lnTo>
                      <a:pt x="255" y="191"/>
                    </a:lnTo>
                    <a:lnTo>
                      <a:pt x="242" y="188"/>
                    </a:lnTo>
                    <a:lnTo>
                      <a:pt x="241" y="174"/>
                    </a:lnTo>
                    <a:lnTo>
                      <a:pt x="231" y="164"/>
                    </a:lnTo>
                    <a:lnTo>
                      <a:pt x="208" y="154"/>
                    </a:lnTo>
                    <a:lnTo>
                      <a:pt x="174" y="154"/>
                    </a:lnTo>
                    <a:lnTo>
                      <a:pt x="164" y="168"/>
                    </a:lnTo>
                    <a:lnTo>
                      <a:pt x="145" y="188"/>
                    </a:lnTo>
                    <a:lnTo>
                      <a:pt x="161" y="202"/>
                    </a:lnTo>
                    <a:lnTo>
                      <a:pt x="161" y="228"/>
                    </a:lnTo>
                    <a:lnTo>
                      <a:pt x="157" y="242"/>
                    </a:lnTo>
                    <a:lnTo>
                      <a:pt x="151" y="255"/>
                    </a:lnTo>
                    <a:lnTo>
                      <a:pt x="131" y="268"/>
                    </a:lnTo>
                    <a:lnTo>
                      <a:pt x="125" y="272"/>
                    </a:lnTo>
                    <a:lnTo>
                      <a:pt x="128" y="292"/>
                    </a:lnTo>
                    <a:lnTo>
                      <a:pt x="137" y="305"/>
                    </a:lnTo>
                    <a:lnTo>
                      <a:pt x="131" y="322"/>
                    </a:lnTo>
                    <a:lnTo>
                      <a:pt x="117" y="342"/>
                    </a:lnTo>
                    <a:lnTo>
                      <a:pt x="100" y="362"/>
                    </a:lnTo>
                    <a:lnTo>
                      <a:pt x="88" y="376"/>
                    </a:lnTo>
                    <a:lnTo>
                      <a:pt x="68" y="392"/>
                    </a:lnTo>
                    <a:lnTo>
                      <a:pt x="54" y="396"/>
                    </a:lnTo>
                    <a:lnTo>
                      <a:pt x="43" y="419"/>
                    </a:lnTo>
                    <a:lnTo>
                      <a:pt x="40" y="453"/>
                    </a:lnTo>
                    <a:lnTo>
                      <a:pt x="29" y="473"/>
                    </a:lnTo>
                    <a:lnTo>
                      <a:pt x="29" y="503"/>
                    </a:lnTo>
                    <a:lnTo>
                      <a:pt x="17" y="517"/>
                    </a:lnTo>
                    <a:lnTo>
                      <a:pt x="14" y="526"/>
                    </a:lnTo>
                    <a:lnTo>
                      <a:pt x="23" y="540"/>
                    </a:lnTo>
                    <a:lnTo>
                      <a:pt x="29" y="563"/>
                    </a:lnTo>
                    <a:lnTo>
                      <a:pt x="43" y="583"/>
                    </a:lnTo>
                    <a:lnTo>
                      <a:pt x="3" y="617"/>
                    </a:lnTo>
                    <a:lnTo>
                      <a:pt x="11" y="637"/>
                    </a:lnTo>
                    <a:lnTo>
                      <a:pt x="26" y="651"/>
                    </a:lnTo>
                    <a:lnTo>
                      <a:pt x="29" y="654"/>
                    </a:lnTo>
                    <a:lnTo>
                      <a:pt x="29" y="668"/>
                    </a:lnTo>
                    <a:lnTo>
                      <a:pt x="9" y="681"/>
                    </a:lnTo>
                    <a:lnTo>
                      <a:pt x="0" y="701"/>
                    </a:lnTo>
                    <a:lnTo>
                      <a:pt x="9" y="728"/>
                    </a:lnTo>
                    <a:lnTo>
                      <a:pt x="20" y="745"/>
                    </a:lnTo>
                    <a:lnTo>
                      <a:pt x="43" y="754"/>
                    </a:lnTo>
                    <a:lnTo>
                      <a:pt x="71" y="758"/>
                    </a:lnTo>
                    <a:lnTo>
                      <a:pt x="100" y="762"/>
                    </a:lnTo>
                    <a:lnTo>
                      <a:pt x="124" y="765"/>
                    </a:lnTo>
                    <a:lnTo>
                      <a:pt x="140" y="777"/>
                    </a:lnTo>
                    <a:lnTo>
                      <a:pt x="157" y="791"/>
                    </a:lnTo>
                    <a:lnTo>
                      <a:pt x="137" y="802"/>
                    </a:lnTo>
                    <a:lnTo>
                      <a:pt x="120" y="819"/>
                    </a:lnTo>
                    <a:lnTo>
                      <a:pt x="103" y="832"/>
                    </a:lnTo>
                    <a:lnTo>
                      <a:pt x="100" y="851"/>
                    </a:lnTo>
                    <a:lnTo>
                      <a:pt x="91" y="893"/>
                    </a:lnTo>
                    <a:lnTo>
                      <a:pt x="77" y="919"/>
                    </a:lnTo>
                    <a:lnTo>
                      <a:pt x="68" y="936"/>
                    </a:lnTo>
                    <a:lnTo>
                      <a:pt x="91" y="966"/>
                    </a:lnTo>
                    <a:lnTo>
                      <a:pt x="97" y="976"/>
                    </a:lnTo>
                    <a:lnTo>
                      <a:pt x="111" y="987"/>
                    </a:lnTo>
                    <a:lnTo>
                      <a:pt x="125" y="985"/>
                    </a:lnTo>
                    <a:lnTo>
                      <a:pt x="144" y="976"/>
                    </a:lnTo>
                    <a:lnTo>
                      <a:pt x="151" y="966"/>
                    </a:lnTo>
                    <a:lnTo>
                      <a:pt x="154" y="962"/>
                    </a:lnTo>
                    <a:lnTo>
                      <a:pt x="181" y="966"/>
                    </a:lnTo>
                    <a:lnTo>
                      <a:pt x="191" y="982"/>
                    </a:lnTo>
                    <a:lnTo>
                      <a:pt x="201" y="999"/>
                    </a:lnTo>
                    <a:lnTo>
                      <a:pt x="211" y="1013"/>
                    </a:lnTo>
                    <a:lnTo>
                      <a:pt x="228" y="1016"/>
                    </a:lnTo>
                    <a:lnTo>
                      <a:pt x="262" y="1013"/>
                    </a:lnTo>
                    <a:lnTo>
                      <a:pt x="279" y="1010"/>
                    </a:lnTo>
                    <a:lnTo>
                      <a:pt x="302" y="1027"/>
                    </a:lnTo>
                    <a:lnTo>
                      <a:pt x="319" y="1019"/>
                    </a:lnTo>
                    <a:lnTo>
                      <a:pt x="336" y="1024"/>
                    </a:lnTo>
                    <a:lnTo>
                      <a:pt x="352" y="1036"/>
                    </a:lnTo>
                    <a:lnTo>
                      <a:pt x="379" y="1024"/>
                    </a:lnTo>
                    <a:lnTo>
                      <a:pt x="406" y="1024"/>
                    </a:lnTo>
                    <a:lnTo>
                      <a:pt x="426" y="1036"/>
                    </a:lnTo>
                    <a:lnTo>
                      <a:pt x="440" y="1042"/>
                    </a:lnTo>
                    <a:lnTo>
                      <a:pt x="456" y="1030"/>
                    </a:lnTo>
                    <a:lnTo>
                      <a:pt x="473" y="1030"/>
                    </a:lnTo>
                    <a:lnTo>
                      <a:pt x="503" y="1024"/>
                    </a:lnTo>
                    <a:lnTo>
                      <a:pt x="523" y="1036"/>
                    </a:lnTo>
                    <a:lnTo>
                      <a:pt x="526" y="1030"/>
                    </a:lnTo>
                    <a:lnTo>
                      <a:pt x="547" y="1044"/>
                    </a:lnTo>
                    <a:lnTo>
                      <a:pt x="566" y="1053"/>
                    </a:lnTo>
                    <a:lnTo>
                      <a:pt x="588" y="1044"/>
                    </a:lnTo>
                    <a:lnTo>
                      <a:pt x="591" y="1030"/>
                    </a:lnTo>
                    <a:lnTo>
                      <a:pt x="577" y="1010"/>
                    </a:lnTo>
                    <a:lnTo>
                      <a:pt x="574" y="999"/>
                    </a:lnTo>
                    <a:lnTo>
                      <a:pt x="566" y="965"/>
                    </a:lnTo>
                    <a:lnTo>
                      <a:pt x="645" y="913"/>
                    </a:lnTo>
                    <a:lnTo>
                      <a:pt x="665" y="913"/>
                    </a:lnTo>
                    <a:lnTo>
                      <a:pt x="668" y="905"/>
                    </a:lnTo>
                    <a:lnTo>
                      <a:pt x="640" y="894"/>
                    </a:lnTo>
                    <a:lnTo>
                      <a:pt x="620" y="872"/>
                    </a:lnTo>
                    <a:lnTo>
                      <a:pt x="569" y="828"/>
                    </a:lnTo>
                    <a:lnTo>
                      <a:pt x="563" y="794"/>
                    </a:lnTo>
                    <a:lnTo>
                      <a:pt x="534" y="788"/>
                    </a:lnTo>
                    <a:lnTo>
                      <a:pt x="530" y="754"/>
                    </a:lnTo>
                    <a:lnTo>
                      <a:pt x="524" y="725"/>
                    </a:lnTo>
                    <a:lnTo>
                      <a:pt x="512" y="711"/>
                    </a:lnTo>
                    <a:lnTo>
                      <a:pt x="520" y="697"/>
                    </a:lnTo>
                    <a:lnTo>
                      <a:pt x="526" y="691"/>
                    </a:lnTo>
                    <a:lnTo>
                      <a:pt x="541" y="692"/>
                    </a:lnTo>
                    <a:lnTo>
                      <a:pt x="589" y="678"/>
                    </a:lnTo>
                    <a:lnTo>
                      <a:pt x="691" y="626"/>
                    </a:lnTo>
                    <a:lnTo>
                      <a:pt x="712" y="617"/>
                    </a:lnTo>
                    <a:lnTo>
                      <a:pt x="734" y="603"/>
                    </a:lnTo>
                    <a:lnTo>
                      <a:pt x="751" y="621"/>
                    </a:lnTo>
                    <a:lnTo>
                      <a:pt x="774" y="612"/>
                    </a:lnTo>
                    <a:lnTo>
                      <a:pt x="780" y="589"/>
                    </a:lnTo>
                    <a:lnTo>
                      <a:pt x="779" y="575"/>
                    </a:lnTo>
                    <a:lnTo>
                      <a:pt x="788" y="560"/>
                    </a:lnTo>
                    <a:lnTo>
                      <a:pt x="776" y="541"/>
                    </a:lnTo>
                    <a:lnTo>
                      <a:pt x="762" y="509"/>
                    </a:lnTo>
                    <a:lnTo>
                      <a:pt x="771" y="463"/>
                    </a:lnTo>
                    <a:lnTo>
                      <a:pt x="756" y="439"/>
                    </a:lnTo>
                    <a:lnTo>
                      <a:pt x="749" y="416"/>
                    </a:lnTo>
                    <a:lnTo>
                      <a:pt x="757" y="395"/>
                    </a:lnTo>
                    <a:lnTo>
                      <a:pt x="752" y="376"/>
                    </a:lnTo>
                    <a:lnTo>
                      <a:pt x="720" y="341"/>
                    </a:lnTo>
                    <a:lnTo>
                      <a:pt x="737" y="319"/>
                    </a:lnTo>
                    <a:lnTo>
                      <a:pt x="737" y="282"/>
                    </a:lnTo>
                    <a:lnTo>
                      <a:pt x="740" y="239"/>
                    </a:lnTo>
                    <a:lnTo>
                      <a:pt x="705" y="201"/>
                    </a:lnTo>
                    <a:lnTo>
                      <a:pt x="688" y="178"/>
                    </a:lnTo>
                    <a:lnTo>
                      <a:pt x="668" y="157"/>
                    </a:lnTo>
                    <a:lnTo>
                      <a:pt x="637" y="131"/>
                    </a:lnTo>
                    <a:lnTo>
                      <a:pt x="617" y="117"/>
                    </a:lnTo>
                    <a:lnTo>
                      <a:pt x="603" y="114"/>
                    </a:lnTo>
                    <a:lnTo>
                      <a:pt x="583" y="128"/>
                    </a:lnTo>
                    <a:lnTo>
                      <a:pt x="567" y="137"/>
                    </a:lnTo>
                    <a:lnTo>
                      <a:pt x="523" y="171"/>
                    </a:lnTo>
                    <a:lnTo>
                      <a:pt x="490" y="164"/>
                    </a:lnTo>
                    <a:lnTo>
                      <a:pt x="477" y="164"/>
                    </a:lnTo>
                    <a:lnTo>
                      <a:pt x="477" y="151"/>
                    </a:lnTo>
                    <a:lnTo>
                      <a:pt x="483" y="134"/>
                    </a:lnTo>
                    <a:lnTo>
                      <a:pt x="490" y="120"/>
                    </a:lnTo>
                    <a:lnTo>
                      <a:pt x="449" y="94"/>
                    </a:lnTo>
                    <a:lnTo>
                      <a:pt x="436" y="91"/>
                    </a:lnTo>
                    <a:lnTo>
                      <a:pt x="416" y="74"/>
                    </a:lnTo>
                    <a:lnTo>
                      <a:pt x="409" y="43"/>
                    </a:lnTo>
                    <a:lnTo>
                      <a:pt x="399" y="23"/>
                    </a:lnTo>
                    <a:lnTo>
                      <a:pt x="386" y="26"/>
                    </a:lnTo>
                    <a:lnTo>
                      <a:pt x="369" y="6"/>
                    </a:lnTo>
                    <a:lnTo>
                      <a:pt x="345" y="3"/>
                    </a:lnTo>
                    <a:lnTo>
                      <a:pt x="325"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nvGrpSpPr>
            <p:cNvPr id="93221" name="Group 69"/>
            <p:cNvGrpSpPr>
              <a:grpSpLocks noChangeAspect="1"/>
            </p:cNvGrpSpPr>
            <p:nvPr/>
          </p:nvGrpSpPr>
          <p:grpSpPr bwMode="auto">
            <a:xfrm>
              <a:off x="4187" y="663"/>
              <a:ext cx="820" cy="643"/>
              <a:chOff x="1671" y="2197"/>
              <a:chExt cx="265" cy="209"/>
            </a:xfrm>
          </p:grpSpPr>
          <p:sp>
            <p:nvSpPr>
              <p:cNvPr id="93222" name="Freeform 70"/>
              <p:cNvSpPr>
                <a:spLocks noChangeAspect="1"/>
              </p:cNvSpPr>
              <p:nvPr/>
            </p:nvSpPr>
            <p:spPr bwMode="auto">
              <a:xfrm>
                <a:off x="1671" y="2240"/>
                <a:ext cx="112" cy="137"/>
              </a:xfrm>
              <a:custGeom>
                <a:avLst/>
                <a:gdLst>
                  <a:gd name="T0" fmla="*/ 1 w 223"/>
                  <a:gd name="T1" fmla="*/ 7 h 274"/>
                  <a:gd name="T2" fmla="*/ 1 w 223"/>
                  <a:gd name="T3" fmla="*/ 7 h 274"/>
                  <a:gd name="T4" fmla="*/ 2 w 223"/>
                  <a:gd name="T5" fmla="*/ 7 h 274"/>
                  <a:gd name="T6" fmla="*/ 3 w 223"/>
                  <a:gd name="T7" fmla="*/ 9 h 274"/>
                  <a:gd name="T8" fmla="*/ 3 w 223"/>
                  <a:gd name="T9" fmla="*/ 9 h 274"/>
                  <a:gd name="T10" fmla="*/ 4 w 223"/>
                  <a:gd name="T11" fmla="*/ 9 h 274"/>
                  <a:gd name="T12" fmla="*/ 4 w 223"/>
                  <a:gd name="T13" fmla="*/ 9 h 274"/>
                  <a:gd name="T14" fmla="*/ 4 w 223"/>
                  <a:gd name="T15" fmla="*/ 7 h 274"/>
                  <a:gd name="T16" fmla="*/ 4 w 223"/>
                  <a:gd name="T17" fmla="*/ 6 h 274"/>
                  <a:gd name="T18" fmla="*/ 4 w 223"/>
                  <a:gd name="T19" fmla="*/ 5 h 274"/>
                  <a:gd name="T20" fmla="*/ 5 w 223"/>
                  <a:gd name="T21" fmla="*/ 5 h 274"/>
                  <a:gd name="T22" fmla="*/ 6 w 223"/>
                  <a:gd name="T23" fmla="*/ 4 h 274"/>
                  <a:gd name="T24" fmla="*/ 6 w 223"/>
                  <a:gd name="T25" fmla="*/ 4 h 274"/>
                  <a:gd name="T26" fmla="*/ 6 w 223"/>
                  <a:gd name="T27" fmla="*/ 3 h 274"/>
                  <a:gd name="T28" fmla="*/ 6 w 223"/>
                  <a:gd name="T29" fmla="*/ 2 h 274"/>
                  <a:gd name="T30" fmla="*/ 7 w 223"/>
                  <a:gd name="T31" fmla="*/ 2 h 274"/>
                  <a:gd name="T32" fmla="*/ 7 w 223"/>
                  <a:gd name="T33" fmla="*/ 3 h 274"/>
                  <a:gd name="T34" fmla="*/ 7 w 223"/>
                  <a:gd name="T35" fmla="*/ 2 h 274"/>
                  <a:gd name="T36" fmla="*/ 7 w 223"/>
                  <a:gd name="T37" fmla="*/ 1 h 274"/>
                  <a:gd name="T38" fmla="*/ 7 w 223"/>
                  <a:gd name="T39" fmla="*/ 1 h 274"/>
                  <a:gd name="T40" fmla="*/ 6 w 223"/>
                  <a:gd name="T41" fmla="*/ 1 h 274"/>
                  <a:gd name="T42" fmla="*/ 6 w 223"/>
                  <a:gd name="T43" fmla="*/ 1 h 274"/>
                  <a:gd name="T44" fmla="*/ 6 w 223"/>
                  <a:gd name="T45" fmla="*/ 1 h 274"/>
                  <a:gd name="T46" fmla="*/ 6 w 223"/>
                  <a:gd name="T47" fmla="*/ 1 h 274"/>
                  <a:gd name="T48" fmla="*/ 5 w 223"/>
                  <a:gd name="T49" fmla="*/ 0 h 274"/>
                  <a:gd name="T50" fmla="*/ 5 w 223"/>
                  <a:gd name="T51" fmla="*/ 1 h 274"/>
                  <a:gd name="T52" fmla="*/ 4 w 223"/>
                  <a:gd name="T53" fmla="*/ 1 h 274"/>
                  <a:gd name="T54" fmla="*/ 4 w 223"/>
                  <a:gd name="T55" fmla="*/ 1 h 274"/>
                  <a:gd name="T56" fmla="*/ 4 w 223"/>
                  <a:gd name="T57" fmla="*/ 1 h 274"/>
                  <a:gd name="T58" fmla="*/ 4 w 223"/>
                  <a:gd name="T59" fmla="*/ 1 h 274"/>
                  <a:gd name="T60" fmla="*/ 4 w 223"/>
                  <a:gd name="T61" fmla="*/ 1 h 274"/>
                  <a:gd name="T62" fmla="*/ 4 w 223"/>
                  <a:gd name="T63" fmla="*/ 1 h 274"/>
                  <a:gd name="T64" fmla="*/ 3 w 223"/>
                  <a:gd name="T65" fmla="*/ 1 h 274"/>
                  <a:gd name="T66" fmla="*/ 3 w 223"/>
                  <a:gd name="T67" fmla="*/ 1 h 274"/>
                  <a:gd name="T68" fmla="*/ 2 w 223"/>
                  <a:gd name="T69" fmla="*/ 1 h 274"/>
                  <a:gd name="T70" fmla="*/ 2 w 223"/>
                  <a:gd name="T71" fmla="*/ 2 h 274"/>
                  <a:gd name="T72" fmla="*/ 2 w 223"/>
                  <a:gd name="T73" fmla="*/ 2 h 274"/>
                  <a:gd name="T74" fmla="*/ 2 w 223"/>
                  <a:gd name="T75" fmla="*/ 1 h 274"/>
                  <a:gd name="T76" fmla="*/ 2 w 223"/>
                  <a:gd name="T77" fmla="*/ 1 h 274"/>
                  <a:gd name="T78" fmla="*/ 1 w 223"/>
                  <a:gd name="T79" fmla="*/ 1 h 274"/>
                  <a:gd name="T80" fmla="*/ 1 w 223"/>
                  <a:gd name="T81" fmla="*/ 1 h 274"/>
                  <a:gd name="T82" fmla="*/ 1 w 223"/>
                  <a:gd name="T83" fmla="*/ 1 h 274"/>
                  <a:gd name="T84" fmla="*/ 1 w 223"/>
                  <a:gd name="T85" fmla="*/ 2 h 274"/>
                  <a:gd name="T86" fmla="*/ 1 w 223"/>
                  <a:gd name="T87" fmla="*/ 2 h 274"/>
                  <a:gd name="T88" fmla="*/ 1 w 223"/>
                  <a:gd name="T89" fmla="*/ 3 h 274"/>
                  <a:gd name="T90" fmla="*/ 1 w 223"/>
                  <a:gd name="T91" fmla="*/ 3 h 274"/>
                  <a:gd name="T92" fmla="*/ 1 w 223"/>
                  <a:gd name="T93" fmla="*/ 4 h 274"/>
                  <a:gd name="T94" fmla="*/ 0 w 223"/>
                  <a:gd name="T95" fmla="*/ 4 h 274"/>
                  <a:gd name="T96" fmla="*/ 1 w 223"/>
                  <a:gd name="T97" fmla="*/ 5 h 274"/>
                  <a:gd name="T98" fmla="*/ 1 w 223"/>
                  <a:gd name="T99" fmla="*/ 5 h 274"/>
                  <a:gd name="T100" fmla="*/ 1 w 223"/>
                  <a:gd name="T101" fmla="*/ 5 h 274"/>
                  <a:gd name="T102" fmla="*/ 1 w 223"/>
                  <a:gd name="T103" fmla="*/ 6 h 274"/>
                  <a:gd name="T104" fmla="*/ 1 w 223"/>
                  <a:gd name="T105" fmla="*/ 7 h 2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
                  <a:gd name="T160" fmla="*/ 0 h 274"/>
                  <a:gd name="T161" fmla="*/ 223 w 223"/>
                  <a:gd name="T162" fmla="*/ 274 h 2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 h="274">
                    <a:moveTo>
                      <a:pt x="17" y="234"/>
                    </a:moveTo>
                    <a:lnTo>
                      <a:pt x="29" y="254"/>
                    </a:lnTo>
                    <a:lnTo>
                      <a:pt x="54" y="254"/>
                    </a:lnTo>
                    <a:lnTo>
                      <a:pt x="77" y="260"/>
                    </a:lnTo>
                    <a:lnTo>
                      <a:pt x="94" y="274"/>
                    </a:lnTo>
                    <a:lnTo>
                      <a:pt x="112" y="274"/>
                    </a:lnTo>
                    <a:lnTo>
                      <a:pt x="100" y="257"/>
                    </a:lnTo>
                    <a:lnTo>
                      <a:pt x="109" y="234"/>
                    </a:lnTo>
                    <a:lnTo>
                      <a:pt x="120" y="208"/>
                    </a:lnTo>
                    <a:lnTo>
                      <a:pt x="126" y="180"/>
                    </a:lnTo>
                    <a:lnTo>
                      <a:pt x="152" y="163"/>
                    </a:lnTo>
                    <a:lnTo>
                      <a:pt x="174" y="151"/>
                    </a:lnTo>
                    <a:lnTo>
                      <a:pt x="172" y="134"/>
                    </a:lnTo>
                    <a:lnTo>
                      <a:pt x="172" y="106"/>
                    </a:lnTo>
                    <a:lnTo>
                      <a:pt x="177" y="94"/>
                    </a:lnTo>
                    <a:lnTo>
                      <a:pt x="197" y="90"/>
                    </a:lnTo>
                    <a:lnTo>
                      <a:pt x="206" y="97"/>
                    </a:lnTo>
                    <a:lnTo>
                      <a:pt x="223" y="77"/>
                    </a:lnTo>
                    <a:lnTo>
                      <a:pt x="217" y="60"/>
                    </a:lnTo>
                    <a:lnTo>
                      <a:pt x="206" y="57"/>
                    </a:lnTo>
                    <a:lnTo>
                      <a:pt x="186" y="57"/>
                    </a:lnTo>
                    <a:lnTo>
                      <a:pt x="177" y="57"/>
                    </a:lnTo>
                    <a:lnTo>
                      <a:pt x="172" y="30"/>
                    </a:lnTo>
                    <a:lnTo>
                      <a:pt x="174" y="6"/>
                    </a:lnTo>
                    <a:lnTo>
                      <a:pt x="160" y="0"/>
                    </a:lnTo>
                    <a:lnTo>
                      <a:pt x="154" y="9"/>
                    </a:lnTo>
                    <a:lnTo>
                      <a:pt x="120" y="3"/>
                    </a:lnTo>
                    <a:lnTo>
                      <a:pt x="112" y="10"/>
                    </a:lnTo>
                    <a:lnTo>
                      <a:pt x="120" y="33"/>
                    </a:lnTo>
                    <a:lnTo>
                      <a:pt x="117" y="57"/>
                    </a:lnTo>
                    <a:lnTo>
                      <a:pt x="103" y="40"/>
                    </a:lnTo>
                    <a:lnTo>
                      <a:pt x="97" y="26"/>
                    </a:lnTo>
                    <a:lnTo>
                      <a:pt x="77" y="29"/>
                    </a:lnTo>
                    <a:lnTo>
                      <a:pt x="69" y="43"/>
                    </a:lnTo>
                    <a:lnTo>
                      <a:pt x="63" y="49"/>
                    </a:lnTo>
                    <a:lnTo>
                      <a:pt x="63" y="69"/>
                    </a:lnTo>
                    <a:lnTo>
                      <a:pt x="60" y="66"/>
                    </a:lnTo>
                    <a:lnTo>
                      <a:pt x="43" y="40"/>
                    </a:lnTo>
                    <a:lnTo>
                      <a:pt x="34" y="30"/>
                    </a:lnTo>
                    <a:lnTo>
                      <a:pt x="23" y="37"/>
                    </a:lnTo>
                    <a:lnTo>
                      <a:pt x="26" y="50"/>
                    </a:lnTo>
                    <a:lnTo>
                      <a:pt x="26" y="60"/>
                    </a:lnTo>
                    <a:lnTo>
                      <a:pt x="10" y="66"/>
                    </a:lnTo>
                    <a:lnTo>
                      <a:pt x="10" y="86"/>
                    </a:lnTo>
                    <a:lnTo>
                      <a:pt x="23" y="106"/>
                    </a:lnTo>
                    <a:lnTo>
                      <a:pt x="23" y="120"/>
                    </a:lnTo>
                    <a:lnTo>
                      <a:pt x="17" y="134"/>
                    </a:lnTo>
                    <a:lnTo>
                      <a:pt x="0" y="148"/>
                    </a:lnTo>
                    <a:lnTo>
                      <a:pt x="3" y="163"/>
                    </a:lnTo>
                    <a:lnTo>
                      <a:pt x="20" y="177"/>
                    </a:lnTo>
                    <a:lnTo>
                      <a:pt x="26" y="191"/>
                    </a:lnTo>
                    <a:lnTo>
                      <a:pt x="23" y="217"/>
                    </a:lnTo>
                    <a:lnTo>
                      <a:pt x="17" y="234"/>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3" name="Freeform 71"/>
              <p:cNvSpPr>
                <a:spLocks noChangeAspect="1"/>
              </p:cNvSpPr>
              <p:nvPr/>
            </p:nvSpPr>
            <p:spPr bwMode="auto">
              <a:xfrm>
                <a:off x="1694" y="2197"/>
                <a:ext cx="84" cy="53"/>
              </a:xfrm>
              <a:custGeom>
                <a:avLst/>
                <a:gdLst>
                  <a:gd name="T0" fmla="*/ 0 w 168"/>
                  <a:gd name="T1" fmla="*/ 4 h 105"/>
                  <a:gd name="T2" fmla="*/ 1 w 168"/>
                  <a:gd name="T3" fmla="*/ 4 h 105"/>
                  <a:gd name="T4" fmla="*/ 1 w 168"/>
                  <a:gd name="T5" fmla="*/ 3 h 105"/>
                  <a:gd name="T6" fmla="*/ 1 w 168"/>
                  <a:gd name="T7" fmla="*/ 3 h 105"/>
                  <a:gd name="T8" fmla="*/ 3 w 168"/>
                  <a:gd name="T9" fmla="*/ 3 h 105"/>
                  <a:gd name="T10" fmla="*/ 5 w 168"/>
                  <a:gd name="T11" fmla="*/ 3 h 105"/>
                  <a:gd name="T12" fmla="*/ 5 w 168"/>
                  <a:gd name="T13" fmla="*/ 2 h 105"/>
                  <a:gd name="T14" fmla="*/ 5 w 168"/>
                  <a:gd name="T15" fmla="*/ 1 h 105"/>
                  <a:gd name="T16" fmla="*/ 5 w 168"/>
                  <a:gd name="T17" fmla="*/ 0 h 105"/>
                  <a:gd name="T18" fmla="*/ 5 w 168"/>
                  <a:gd name="T19" fmla="*/ 1 h 105"/>
                  <a:gd name="T20" fmla="*/ 3 w 168"/>
                  <a:gd name="T21" fmla="*/ 2 h 105"/>
                  <a:gd name="T22" fmla="*/ 3 w 168"/>
                  <a:gd name="T23" fmla="*/ 2 h 105"/>
                  <a:gd name="T24" fmla="*/ 1 w 168"/>
                  <a:gd name="T25" fmla="*/ 2 h 105"/>
                  <a:gd name="T26" fmla="*/ 1 w 168"/>
                  <a:gd name="T27" fmla="*/ 2 h 105"/>
                  <a:gd name="T28" fmla="*/ 0 w 168"/>
                  <a:gd name="T29" fmla="*/ 3 h 105"/>
                  <a:gd name="T30" fmla="*/ 0 w 168"/>
                  <a:gd name="T31" fmla="*/ 4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8"/>
                  <a:gd name="T49" fmla="*/ 0 h 105"/>
                  <a:gd name="T50" fmla="*/ 168 w 168"/>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8" h="105">
                    <a:moveTo>
                      <a:pt x="0" y="102"/>
                    </a:moveTo>
                    <a:lnTo>
                      <a:pt x="14" y="105"/>
                    </a:lnTo>
                    <a:lnTo>
                      <a:pt x="31" y="92"/>
                    </a:lnTo>
                    <a:lnTo>
                      <a:pt x="48" y="72"/>
                    </a:lnTo>
                    <a:lnTo>
                      <a:pt x="94" y="72"/>
                    </a:lnTo>
                    <a:lnTo>
                      <a:pt x="134" y="65"/>
                    </a:lnTo>
                    <a:lnTo>
                      <a:pt x="157" y="46"/>
                    </a:lnTo>
                    <a:lnTo>
                      <a:pt x="165" y="23"/>
                    </a:lnTo>
                    <a:lnTo>
                      <a:pt x="168" y="0"/>
                    </a:lnTo>
                    <a:lnTo>
                      <a:pt x="137" y="14"/>
                    </a:lnTo>
                    <a:lnTo>
                      <a:pt x="80" y="40"/>
                    </a:lnTo>
                    <a:lnTo>
                      <a:pt x="65" y="43"/>
                    </a:lnTo>
                    <a:lnTo>
                      <a:pt x="48" y="55"/>
                    </a:lnTo>
                    <a:lnTo>
                      <a:pt x="14" y="61"/>
                    </a:lnTo>
                    <a:lnTo>
                      <a:pt x="0" y="69"/>
                    </a:lnTo>
                    <a:lnTo>
                      <a:pt x="0" y="102"/>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4" name="Freeform 72"/>
              <p:cNvSpPr>
                <a:spLocks noChangeAspect="1"/>
              </p:cNvSpPr>
              <p:nvPr/>
            </p:nvSpPr>
            <p:spPr bwMode="auto">
              <a:xfrm>
                <a:off x="1737" y="2326"/>
                <a:ext cx="36" cy="43"/>
              </a:xfrm>
              <a:custGeom>
                <a:avLst/>
                <a:gdLst>
                  <a:gd name="T0" fmla="*/ 0 w 73"/>
                  <a:gd name="T1" fmla="*/ 0 h 86"/>
                  <a:gd name="T2" fmla="*/ 2 w 73"/>
                  <a:gd name="T3" fmla="*/ 1 h 86"/>
                  <a:gd name="T4" fmla="*/ 2 w 73"/>
                  <a:gd name="T5" fmla="*/ 1 h 86"/>
                  <a:gd name="T6" fmla="*/ 1 w 73"/>
                  <a:gd name="T7" fmla="*/ 1 h 86"/>
                  <a:gd name="T8" fmla="*/ 1 w 73"/>
                  <a:gd name="T9" fmla="*/ 3 h 86"/>
                  <a:gd name="T10" fmla="*/ 1 w 73"/>
                  <a:gd name="T11" fmla="*/ 3 h 86"/>
                  <a:gd name="T12" fmla="*/ 0 w 73"/>
                  <a:gd name="T13" fmla="*/ 3 h 86"/>
                  <a:gd name="T14" fmla="*/ 0 w 73"/>
                  <a:gd name="T15" fmla="*/ 1 h 86"/>
                  <a:gd name="T16" fmla="*/ 0 w 73"/>
                  <a:gd name="T17" fmla="*/ 1 h 86"/>
                  <a:gd name="T18" fmla="*/ 0 w 73"/>
                  <a:gd name="T19" fmla="*/ 1 h 86"/>
                  <a:gd name="T20" fmla="*/ 0 w 73"/>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6"/>
                  <a:gd name="T35" fmla="*/ 73 w 73"/>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6">
                    <a:moveTo>
                      <a:pt x="23" y="0"/>
                    </a:moveTo>
                    <a:lnTo>
                      <a:pt x="70" y="29"/>
                    </a:lnTo>
                    <a:lnTo>
                      <a:pt x="73" y="43"/>
                    </a:lnTo>
                    <a:lnTo>
                      <a:pt x="56" y="60"/>
                    </a:lnTo>
                    <a:lnTo>
                      <a:pt x="40" y="73"/>
                    </a:lnTo>
                    <a:lnTo>
                      <a:pt x="43" y="86"/>
                    </a:lnTo>
                    <a:lnTo>
                      <a:pt x="23" y="83"/>
                    </a:lnTo>
                    <a:lnTo>
                      <a:pt x="3" y="60"/>
                    </a:lnTo>
                    <a:lnTo>
                      <a:pt x="0" y="43"/>
                    </a:lnTo>
                    <a:lnTo>
                      <a:pt x="9" y="25"/>
                    </a:lnTo>
                    <a:lnTo>
                      <a:pt x="23"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5" name="Freeform 73"/>
              <p:cNvSpPr>
                <a:spLocks noChangeAspect="1"/>
              </p:cNvSpPr>
              <p:nvPr/>
            </p:nvSpPr>
            <p:spPr bwMode="auto">
              <a:xfrm>
                <a:off x="1783" y="2314"/>
                <a:ext cx="53" cy="63"/>
              </a:xfrm>
              <a:custGeom>
                <a:avLst/>
                <a:gdLst>
                  <a:gd name="T0" fmla="*/ 3 w 107"/>
                  <a:gd name="T1" fmla="*/ 0 h 126"/>
                  <a:gd name="T2" fmla="*/ 3 w 107"/>
                  <a:gd name="T3" fmla="*/ 1 h 126"/>
                  <a:gd name="T4" fmla="*/ 3 w 107"/>
                  <a:gd name="T5" fmla="*/ 1 h 126"/>
                  <a:gd name="T6" fmla="*/ 3 w 107"/>
                  <a:gd name="T7" fmla="*/ 1 h 126"/>
                  <a:gd name="T8" fmla="*/ 3 w 107"/>
                  <a:gd name="T9" fmla="*/ 2 h 126"/>
                  <a:gd name="T10" fmla="*/ 2 w 107"/>
                  <a:gd name="T11" fmla="*/ 2 h 126"/>
                  <a:gd name="T12" fmla="*/ 2 w 107"/>
                  <a:gd name="T13" fmla="*/ 3 h 126"/>
                  <a:gd name="T14" fmla="*/ 2 w 107"/>
                  <a:gd name="T15" fmla="*/ 3 h 126"/>
                  <a:gd name="T16" fmla="*/ 2 w 107"/>
                  <a:gd name="T17" fmla="*/ 3 h 126"/>
                  <a:gd name="T18" fmla="*/ 2 w 107"/>
                  <a:gd name="T19" fmla="*/ 4 h 126"/>
                  <a:gd name="T20" fmla="*/ 0 w 107"/>
                  <a:gd name="T21" fmla="*/ 3 h 126"/>
                  <a:gd name="T22" fmla="*/ 0 w 107"/>
                  <a:gd name="T23" fmla="*/ 3 h 126"/>
                  <a:gd name="T24" fmla="*/ 0 w 107"/>
                  <a:gd name="T25" fmla="*/ 3 h 126"/>
                  <a:gd name="T26" fmla="*/ 0 w 107"/>
                  <a:gd name="T27" fmla="*/ 2 h 126"/>
                  <a:gd name="T28" fmla="*/ 1 w 107"/>
                  <a:gd name="T29" fmla="*/ 2 h 126"/>
                  <a:gd name="T30" fmla="*/ 1 w 107"/>
                  <a:gd name="T31" fmla="*/ 2 h 126"/>
                  <a:gd name="T32" fmla="*/ 2 w 107"/>
                  <a:gd name="T33" fmla="*/ 2 h 126"/>
                  <a:gd name="T34" fmla="*/ 2 w 107"/>
                  <a:gd name="T35" fmla="*/ 1 h 126"/>
                  <a:gd name="T36" fmla="*/ 3 w 107"/>
                  <a:gd name="T37" fmla="*/ 0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126"/>
                  <a:gd name="T59" fmla="*/ 107 w 107"/>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126">
                    <a:moveTo>
                      <a:pt x="100" y="0"/>
                    </a:moveTo>
                    <a:lnTo>
                      <a:pt x="107" y="6"/>
                    </a:lnTo>
                    <a:lnTo>
                      <a:pt x="100" y="13"/>
                    </a:lnTo>
                    <a:lnTo>
                      <a:pt x="107" y="27"/>
                    </a:lnTo>
                    <a:lnTo>
                      <a:pt x="99" y="44"/>
                    </a:lnTo>
                    <a:lnTo>
                      <a:pt x="83" y="55"/>
                    </a:lnTo>
                    <a:lnTo>
                      <a:pt x="90" y="69"/>
                    </a:lnTo>
                    <a:lnTo>
                      <a:pt x="83" y="81"/>
                    </a:lnTo>
                    <a:lnTo>
                      <a:pt x="90" y="95"/>
                    </a:lnTo>
                    <a:lnTo>
                      <a:pt x="70" y="126"/>
                    </a:lnTo>
                    <a:lnTo>
                      <a:pt x="25" y="95"/>
                    </a:lnTo>
                    <a:lnTo>
                      <a:pt x="0" y="78"/>
                    </a:lnTo>
                    <a:lnTo>
                      <a:pt x="14" y="69"/>
                    </a:lnTo>
                    <a:lnTo>
                      <a:pt x="14" y="49"/>
                    </a:lnTo>
                    <a:lnTo>
                      <a:pt x="42" y="33"/>
                    </a:lnTo>
                    <a:lnTo>
                      <a:pt x="56" y="40"/>
                    </a:lnTo>
                    <a:lnTo>
                      <a:pt x="70" y="33"/>
                    </a:lnTo>
                    <a:lnTo>
                      <a:pt x="93" y="16"/>
                    </a:lnTo>
                    <a:lnTo>
                      <a:pt x="100"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6" name="Freeform 74"/>
              <p:cNvSpPr>
                <a:spLocks noChangeAspect="1"/>
              </p:cNvSpPr>
              <p:nvPr/>
            </p:nvSpPr>
            <p:spPr bwMode="auto">
              <a:xfrm>
                <a:off x="1776" y="2379"/>
                <a:ext cx="21" cy="27"/>
              </a:xfrm>
              <a:custGeom>
                <a:avLst/>
                <a:gdLst>
                  <a:gd name="T0" fmla="*/ 0 w 43"/>
                  <a:gd name="T1" fmla="*/ 0 h 54"/>
                  <a:gd name="T2" fmla="*/ 0 w 43"/>
                  <a:gd name="T3" fmla="*/ 1 h 54"/>
                  <a:gd name="T4" fmla="*/ 1 w 43"/>
                  <a:gd name="T5" fmla="*/ 1 h 54"/>
                  <a:gd name="T6" fmla="*/ 1 w 43"/>
                  <a:gd name="T7" fmla="*/ 2 h 54"/>
                  <a:gd name="T8" fmla="*/ 0 w 43"/>
                  <a:gd name="T9" fmla="*/ 2 h 54"/>
                  <a:gd name="T10" fmla="*/ 0 w 43"/>
                  <a:gd name="T11" fmla="*/ 2 h 54"/>
                  <a:gd name="T12" fmla="*/ 0 w 43"/>
                  <a:gd name="T13" fmla="*/ 1 h 54"/>
                  <a:gd name="T14" fmla="*/ 0 w 43"/>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54"/>
                  <a:gd name="T26" fmla="*/ 43 w 4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54">
                    <a:moveTo>
                      <a:pt x="0" y="0"/>
                    </a:moveTo>
                    <a:lnTo>
                      <a:pt x="30" y="10"/>
                    </a:lnTo>
                    <a:lnTo>
                      <a:pt x="40" y="24"/>
                    </a:lnTo>
                    <a:lnTo>
                      <a:pt x="43" y="44"/>
                    </a:lnTo>
                    <a:lnTo>
                      <a:pt x="30" y="54"/>
                    </a:lnTo>
                    <a:lnTo>
                      <a:pt x="8" y="45"/>
                    </a:lnTo>
                    <a:lnTo>
                      <a:pt x="3" y="31"/>
                    </a:lnTo>
                    <a:lnTo>
                      <a:pt x="0"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sp>
            <p:nvSpPr>
              <p:cNvPr id="93227" name="Freeform 75"/>
              <p:cNvSpPr>
                <a:spLocks noChangeAspect="1"/>
              </p:cNvSpPr>
              <p:nvPr/>
            </p:nvSpPr>
            <p:spPr bwMode="auto">
              <a:xfrm>
                <a:off x="1924" y="2372"/>
                <a:ext cx="12" cy="23"/>
              </a:xfrm>
              <a:custGeom>
                <a:avLst/>
                <a:gdLst>
                  <a:gd name="T0" fmla="*/ 0 w 25"/>
                  <a:gd name="T1" fmla="*/ 0 h 44"/>
                  <a:gd name="T2" fmla="*/ 0 w 25"/>
                  <a:gd name="T3" fmla="*/ 1 h 44"/>
                  <a:gd name="T4" fmla="*/ 0 w 25"/>
                  <a:gd name="T5" fmla="*/ 1 h 44"/>
                  <a:gd name="T6" fmla="*/ 0 w 25"/>
                  <a:gd name="T7" fmla="*/ 2 h 44"/>
                  <a:gd name="T8" fmla="*/ 0 w 25"/>
                  <a:gd name="T9" fmla="*/ 1 h 44"/>
                  <a:gd name="T10" fmla="*/ 0 w 25"/>
                  <a:gd name="T11" fmla="*/ 0 h 44"/>
                  <a:gd name="T12" fmla="*/ 0 60000 65536"/>
                  <a:gd name="T13" fmla="*/ 0 60000 65536"/>
                  <a:gd name="T14" fmla="*/ 0 60000 65536"/>
                  <a:gd name="T15" fmla="*/ 0 60000 65536"/>
                  <a:gd name="T16" fmla="*/ 0 60000 65536"/>
                  <a:gd name="T17" fmla="*/ 0 60000 65536"/>
                  <a:gd name="T18" fmla="*/ 0 w 25"/>
                  <a:gd name="T19" fmla="*/ 0 h 44"/>
                  <a:gd name="T20" fmla="*/ 25 w 2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5" h="44">
                    <a:moveTo>
                      <a:pt x="8" y="0"/>
                    </a:moveTo>
                    <a:lnTo>
                      <a:pt x="0" y="7"/>
                    </a:lnTo>
                    <a:lnTo>
                      <a:pt x="0" y="30"/>
                    </a:lnTo>
                    <a:lnTo>
                      <a:pt x="17" y="44"/>
                    </a:lnTo>
                    <a:lnTo>
                      <a:pt x="25" y="24"/>
                    </a:lnTo>
                    <a:lnTo>
                      <a:pt x="8" y="0"/>
                    </a:lnTo>
                    <a:close/>
                  </a:path>
                </a:pathLst>
              </a:custGeom>
              <a:solidFill>
                <a:srgbClr val="32558B"/>
              </a:solidFill>
              <a:ln w="9525">
                <a:round/>
                <a:headEnd/>
                <a:tailEnd/>
              </a:ln>
              <a:scene3d>
                <a:camera prst="legacyObliqueTopRight"/>
                <a:lightRig rig="legacyFlat3" dir="b"/>
              </a:scene3d>
              <a:sp3d extrusionH="125400" prstMaterial="legacyPlastic">
                <a:bevelT w="13500" h="13500" prst="angle"/>
                <a:bevelB w="13500" h="13500" prst="angle"/>
                <a:extrusionClr>
                  <a:srgbClr val="B2B2B2"/>
                </a:extrusionClr>
              </a:sp3d>
            </p:spPr>
            <p:txBody>
              <a:bodyPr>
                <a:flatTx/>
              </a:bodyPr>
              <a:lstStyle/>
              <a:p>
                <a:endParaRPr lang="nl-NL"/>
              </a:p>
            </p:txBody>
          </p:sp>
        </p:grpSp>
      </p:grpSp>
      <p:sp>
        <p:nvSpPr>
          <p:cNvPr id="93187" name="AutoShape 78"/>
          <p:cNvSpPr>
            <a:spLocks noChangeArrowheads="1"/>
          </p:cNvSpPr>
          <p:nvPr/>
        </p:nvSpPr>
        <p:spPr bwMode="auto">
          <a:xfrm rot="9241569">
            <a:off x="3870325" y="1909763"/>
            <a:ext cx="125413" cy="1109662"/>
          </a:xfrm>
          <a:prstGeom prst="downArrow">
            <a:avLst>
              <a:gd name="adj1" fmla="val 50000"/>
              <a:gd name="adj2" fmla="val 221202"/>
            </a:avLst>
          </a:prstGeom>
          <a:gradFill rotWithShape="0">
            <a:gsLst>
              <a:gs pos="0">
                <a:srgbClr val="FFFF00"/>
              </a:gs>
              <a:gs pos="100000">
                <a:srgbClr val="FF3300"/>
              </a:gs>
            </a:gsLst>
            <a:lin ang="5400000" scaled="1"/>
          </a:gradFill>
          <a:ln w="9525">
            <a:solidFill>
              <a:srgbClr val="000000"/>
            </a:solidFill>
            <a:miter lim="800000"/>
            <a:headEnd/>
            <a:tailEnd/>
          </a:ln>
        </p:spPr>
        <p:txBody>
          <a:bodyPr wrap="none" anchor="ctr"/>
          <a:lstStyle/>
          <a:p>
            <a:pPr defTabSz="914400"/>
            <a:endParaRPr lang="en-GB">
              <a:latin typeface="Calibri" pitchFamily="34" charset="0"/>
            </a:endParaRPr>
          </a:p>
        </p:txBody>
      </p:sp>
      <p:sp>
        <p:nvSpPr>
          <p:cNvPr id="93188" name="AutoShape 79"/>
          <p:cNvSpPr>
            <a:spLocks noChangeArrowheads="1"/>
          </p:cNvSpPr>
          <p:nvPr/>
        </p:nvSpPr>
        <p:spPr bwMode="auto">
          <a:xfrm rot="-3077472">
            <a:off x="5054600" y="2619375"/>
            <a:ext cx="79375" cy="2200275"/>
          </a:xfrm>
          <a:prstGeom prst="downArrow">
            <a:avLst>
              <a:gd name="adj1" fmla="val 50000"/>
              <a:gd name="adj2" fmla="val 693000"/>
            </a:avLst>
          </a:prstGeom>
          <a:gradFill rotWithShape="0">
            <a:gsLst>
              <a:gs pos="0">
                <a:srgbClr val="FFFF00"/>
              </a:gs>
              <a:gs pos="100000">
                <a:srgbClr val="FF3300"/>
              </a:gs>
            </a:gsLst>
            <a:lin ang="5400000" scaled="1"/>
          </a:gradFill>
          <a:ln w="9525">
            <a:solidFill>
              <a:srgbClr val="000000"/>
            </a:solidFill>
            <a:miter lim="800000"/>
            <a:headEnd/>
            <a:tailEnd/>
          </a:ln>
        </p:spPr>
        <p:txBody>
          <a:bodyPr wrap="none" anchor="ctr"/>
          <a:lstStyle/>
          <a:p>
            <a:pPr defTabSz="914400"/>
            <a:endParaRPr lang="en-GB">
              <a:latin typeface="Calibri" pitchFamily="34" charset="0"/>
            </a:endParaRPr>
          </a:p>
        </p:txBody>
      </p:sp>
      <p:sp>
        <p:nvSpPr>
          <p:cNvPr id="93189" name="AutoShape 80"/>
          <p:cNvSpPr>
            <a:spLocks noChangeArrowheads="1"/>
          </p:cNvSpPr>
          <p:nvPr/>
        </p:nvSpPr>
        <p:spPr bwMode="auto">
          <a:xfrm rot="-3948408">
            <a:off x="4659312" y="2746376"/>
            <a:ext cx="360363" cy="1008062"/>
          </a:xfrm>
          <a:prstGeom prst="downArrow">
            <a:avLst>
              <a:gd name="adj1" fmla="val 50000"/>
              <a:gd name="adj2" fmla="val 69934"/>
            </a:avLst>
          </a:prstGeom>
          <a:gradFill rotWithShape="0">
            <a:gsLst>
              <a:gs pos="0">
                <a:srgbClr val="FFFF00"/>
              </a:gs>
              <a:gs pos="100000">
                <a:srgbClr val="FF3300"/>
              </a:gs>
            </a:gsLst>
            <a:lin ang="5400000" scaled="1"/>
          </a:gradFill>
          <a:ln w="9525">
            <a:solidFill>
              <a:srgbClr val="000000"/>
            </a:solidFill>
            <a:miter lim="800000"/>
            <a:headEnd/>
            <a:tailEnd/>
          </a:ln>
        </p:spPr>
        <p:txBody>
          <a:bodyPr wrap="none" anchor="ctr"/>
          <a:lstStyle/>
          <a:p>
            <a:pPr defTabSz="914400"/>
            <a:endParaRPr lang="en-GB">
              <a:latin typeface="Calibri" pitchFamily="34" charset="0"/>
            </a:endParaRPr>
          </a:p>
        </p:txBody>
      </p:sp>
      <p:sp>
        <p:nvSpPr>
          <p:cNvPr id="93190" name="Rectangle 81"/>
          <p:cNvSpPr>
            <a:spLocks noChangeArrowheads="1"/>
          </p:cNvSpPr>
          <p:nvPr/>
        </p:nvSpPr>
        <p:spPr bwMode="auto">
          <a:xfrm>
            <a:off x="5349875" y="3165475"/>
            <a:ext cx="1014413" cy="469900"/>
          </a:xfrm>
          <a:prstGeom prst="rect">
            <a:avLst/>
          </a:prstGeom>
          <a:solidFill>
            <a:srgbClr val="FFFFFF"/>
          </a:solidFill>
          <a:ln w="12700">
            <a:solidFill>
              <a:srgbClr val="FF3300"/>
            </a:solidFill>
            <a:miter lim="800000"/>
            <a:headEnd/>
            <a:tailEnd/>
          </a:ln>
        </p:spPr>
        <p:txBody>
          <a:bodyPr>
            <a:spAutoFit/>
          </a:bodyPr>
          <a:lstStyle/>
          <a:p>
            <a:pPr defTabSz="914400"/>
            <a:r>
              <a:rPr lang="nl-NL" sz="1200">
                <a:solidFill>
                  <a:schemeClr val="bg2"/>
                </a:solidFill>
              </a:rPr>
              <a:t>Germany: </a:t>
            </a:r>
            <a:br>
              <a:rPr lang="nl-NL" sz="1200">
                <a:solidFill>
                  <a:schemeClr val="bg2"/>
                </a:solidFill>
              </a:rPr>
            </a:br>
            <a:r>
              <a:rPr lang="nl-NL" sz="1200">
                <a:solidFill>
                  <a:schemeClr val="bg2"/>
                </a:solidFill>
              </a:rPr>
              <a:t>25%</a:t>
            </a:r>
          </a:p>
        </p:txBody>
      </p:sp>
      <p:sp>
        <p:nvSpPr>
          <p:cNvPr id="93191" name="Rectangle 82"/>
          <p:cNvSpPr>
            <a:spLocks noChangeArrowheads="1"/>
          </p:cNvSpPr>
          <p:nvPr/>
        </p:nvSpPr>
        <p:spPr bwMode="auto">
          <a:xfrm>
            <a:off x="6070600" y="4206875"/>
            <a:ext cx="792163" cy="469900"/>
          </a:xfrm>
          <a:prstGeom prst="rect">
            <a:avLst/>
          </a:prstGeom>
          <a:solidFill>
            <a:srgbClr val="FFFFFF"/>
          </a:solidFill>
          <a:ln w="12700">
            <a:solidFill>
              <a:srgbClr val="FF3300"/>
            </a:solidFill>
            <a:miter lim="800000"/>
            <a:headEnd/>
            <a:tailEnd/>
          </a:ln>
        </p:spPr>
        <p:txBody>
          <a:bodyPr>
            <a:spAutoFit/>
          </a:bodyPr>
          <a:lstStyle/>
          <a:p>
            <a:pPr defTabSz="914400"/>
            <a:r>
              <a:rPr lang="nl-NL" sz="1200">
                <a:solidFill>
                  <a:schemeClr val="bg2"/>
                </a:solidFill>
              </a:rPr>
              <a:t>Austria: </a:t>
            </a:r>
            <a:br>
              <a:rPr lang="nl-NL" sz="1200">
                <a:solidFill>
                  <a:schemeClr val="bg2"/>
                </a:solidFill>
              </a:rPr>
            </a:br>
            <a:r>
              <a:rPr lang="nl-NL" sz="1200">
                <a:solidFill>
                  <a:schemeClr val="bg2"/>
                </a:solidFill>
              </a:rPr>
              <a:t>5 %</a:t>
            </a:r>
          </a:p>
        </p:txBody>
      </p:sp>
      <p:sp>
        <p:nvSpPr>
          <p:cNvPr id="93192" name="AutoShape 83"/>
          <p:cNvSpPr>
            <a:spLocks/>
          </p:cNvSpPr>
          <p:nvPr/>
        </p:nvSpPr>
        <p:spPr bwMode="auto">
          <a:xfrm>
            <a:off x="4816475" y="1787525"/>
            <a:ext cx="971550" cy="469900"/>
          </a:xfrm>
          <a:prstGeom prst="accentBorderCallout1">
            <a:avLst>
              <a:gd name="adj1" fmla="val 27907"/>
              <a:gd name="adj2" fmla="val -7843"/>
              <a:gd name="adj3" fmla="val 286435"/>
              <a:gd name="adj4" fmla="val -56370"/>
            </a:avLst>
          </a:prstGeom>
          <a:solidFill>
            <a:srgbClr val="FFFFFF"/>
          </a:solidFill>
          <a:ln w="12700">
            <a:solidFill>
              <a:srgbClr val="FF3300"/>
            </a:solidFill>
            <a:miter lim="800000"/>
            <a:headEnd/>
            <a:tailEnd/>
          </a:ln>
        </p:spPr>
        <p:txBody>
          <a:bodyPr>
            <a:spAutoFit/>
          </a:bodyPr>
          <a:lstStyle/>
          <a:p>
            <a:pPr defTabSz="914400"/>
            <a:r>
              <a:rPr lang="nl-NL" sz="1200">
                <a:solidFill>
                  <a:schemeClr val="bg2"/>
                </a:solidFill>
              </a:rPr>
              <a:t>domestic use: 55%</a:t>
            </a:r>
          </a:p>
        </p:txBody>
      </p:sp>
      <p:sp>
        <p:nvSpPr>
          <p:cNvPr id="93193" name="Oval 84"/>
          <p:cNvSpPr>
            <a:spLocks noChangeArrowheads="1"/>
          </p:cNvSpPr>
          <p:nvPr/>
        </p:nvSpPr>
        <p:spPr bwMode="auto">
          <a:xfrm>
            <a:off x="4167188" y="2944813"/>
            <a:ext cx="214312" cy="184150"/>
          </a:xfrm>
          <a:prstGeom prst="ellipse">
            <a:avLst/>
          </a:prstGeom>
          <a:solidFill>
            <a:srgbClr val="33CC33"/>
          </a:solidFill>
          <a:ln w="9525">
            <a:solidFill>
              <a:srgbClr val="000000"/>
            </a:solidFill>
            <a:round/>
            <a:headEnd/>
            <a:tailEnd/>
          </a:ln>
        </p:spPr>
        <p:txBody>
          <a:bodyPr wrap="none" anchor="ctr"/>
          <a:lstStyle/>
          <a:p>
            <a:pPr defTabSz="914400"/>
            <a:endParaRPr lang="en-GB">
              <a:latin typeface="Calibri" pitchFamily="34" charset="0"/>
            </a:endParaRPr>
          </a:p>
        </p:txBody>
      </p:sp>
      <p:sp>
        <p:nvSpPr>
          <p:cNvPr id="93194" name="Text Box 85"/>
          <p:cNvSpPr txBox="1">
            <a:spLocks noChangeArrowheads="1"/>
          </p:cNvSpPr>
          <p:nvPr/>
        </p:nvSpPr>
        <p:spPr bwMode="auto">
          <a:xfrm>
            <a:off x="341313" y="149225"/>
            <a:ext cx="3846512" cy="579438"/>
          </a:xfrm>
          <a:prstGeom prst="rect">
            <a:avLst/>
          </a:prstGeom>
          <a:noFill/>
          <a:ln w="9525" algn="ctr">
            <a:noFill/>
            <a:miter lim="800000"/>
            <a:headEnd/>
            <a:tailEnd/>
          </a:ln>
        </p:spPr>
        <p:txBody>
          <a:bodyPr wrap="none" lIns="54000">
            <a:spAutoFit/>
          </a:bodyPr>
          <a:lstStyle/>
          <a:p>
            <a:pPr defTabSz="914400">
              <a:tabLst>
                <a:tab pos="2336800" algn="l"/>
              </a:tabLst>
            </a:pPr>
            <a:r>
              <a:rPr lang="nl-NL" sz="3200" b="1">
                <a:solidFill>
                  <a:schemeClr val="accent1"/>
                </a:solidFill>
                <a:latin typeface="Calibri" pitchFamily="34" charset="0"/>
              </a:rPr>
              <a:t>Agribulk: destinations</a:t>
            </a:r>
          </a:p>
        </p:txBody>
      </p:sp>
      <p:sp>
        <p:nvSpPr>
          <p:cNvPr id="93195" name="Oval 87"/>
          <p:cNvSpPr>
            <a:spLocks noChangeArrowheads="1"/>
          </p:cNvSpPr>
          <p:nvPr/>
        </p:nvSpPr>
        <p:spPr bwMode="auto">
          <a:xfrm>
            <a:off x="3190875" y="2000250"/>
            <a:ext cx="2105025" cy="2085975"/>
          </a:xfrm>
          <a:prstGeom prst="ellipse">
            <a:avLst/>
          </a:prstGeom>
          <a:noFill/>
          <a:ln w="9525" algn="ctr">
            <a:solidFill>
              <a:srgbClr val="000000"/>
            </a:solidFill>
            <a:round/>
            <a:headEnd/>
            <a:tailEnd/>
          </a:ln>
        </p:spPr>
        <p:txBody>
          <a:bodyPr wrap="none" anchor="ctr"/>
          <a:lstStyle/>
          <a:p>
            <a:pPr defTabSz="914400"/>
            <a:endParaRPr lang="en-GB">
              <a:latin typeface="Calibri" pitchFamily="34" charset="0"/>
            </a:endParaRPr>
          </a:p>
        </p:txBody>
      </p:sp>
      <p:sp>
        <p:nvSpPr>
          <p:cNvPr id="93196" name="Oval 88"/>
          <p:cNvSpPr>
            <a:spLocks noChangeArrowheads="1"/>
          </p:cNvSpPr>
          <p:nvPr/>
        </p:nvSpPr>
        <p:spPr bwMode="auto">
          <a:xfrm>
            <a:off x="2228850" y="1190625"/>
            <a:ext cx="3990975" cy="3981450"/>
          </a:xfrm>
          <a:prstGeom prst="ellipse">
            <a:avLst/>
          </a:prstGeom>
          <a:noFill/>
          <a:ln w="9525" algn="ctr">
            <a:solidFill>
              <a:srgbClr val="000000"/>
            </a:solidFill>
            <a:round/>
            <a:headEnd/>
            <a:tailEnd/>
          </a:ln>
        </p:spPr>
        <p:txBody>
          <a:bodyPr wrap="none" anchor="ctr"/>
          <a:lstStyle/>
          <a:p>
            <a:pPr defTabSz="914400"/>
            <a:endParaRPr lang="en-GB">
              <a:latin typeface="Calibri" pitchFamily="34" charset="0"/>
            </a:endParaRPr>
          </a:p>
        </p:txBody>
      </p:sp>
      <p:sp>
        <p:nvSpPr>
          <p:cNvPr id="93197" name="AutoShape 77"/>
          <p:cNvSpPr>
            <a:spLocks/>
          </p:cNvSpPr>
          <p:nvPr/>
        </p:nvSpPr>
        <p:spPr bwMode="auto">
          <a:xfrm>
            <a:off x="3138488" y="3508375"/>
            <a:ext cx="915987" cy="287338"/>
          </a:xfrm>
          <a:prstGeom prst="accentBorderCallout1">
            <a:avLst>
              <a:gd name="adj1" fmla="val 24324"/>
              <a:gd name="adj2" fmla="val 108319"/>
              <a:gd name="adj3" fmla="val -172972"/>
              <a:gd name="adj4" fmla="val 120102"/>
            </a:avLst>
          </a:prstGeom>
          <a:solidFill>
            <a:srgbClr val="FFFFFF"/>
          </a:solidFill>
          <a:ln w="12700" algn="ctr">
            <a:solidFill>
              <a:srgbClr val="FF3300"/>
            </a:solidFill>
            <a:miter lim="800000"/>
            <a:headEnd/>
            <a:tailEnd/>
          </a:ln>
        </p:spPr>
        <p:txBody>
          <a:bodyPr>
            <a:spAutoFit/>
          </a:bodyPr>
          <a:lstStyle/>
          <a:p>
            <a:pPr defTabSz="914400"/>
            <a:r>
              <a:rPr lang="nl-NL" sz="1200">
                <a:solidFill>
                  <a:schemeClr val="bg2"/>
                </a:solidFill>
              </a:rPr>
              <a:t>Rest  5 %</a:t>
            </a:r>
          </a:p>
        </p:txBody>
      </p:sp>
      <p:sp>
        <p:nvSpPr>
          <p:cNvPr id="93198" name="Rectangle 76"/>
          <p:cNvSpPr>
            <a:spLocks noChangeArrowheads="1"/>
          </p:cNvSpPr>
          <p:nvPr/>
        </p:nvSpPr>
        <p:spPr bwMode="auto">
          <a:xfrm>
            <a:off x="2011363" y="1722438"/>
            <a:ext cx="1581150" cy="469900"/>
          </a:xfrm>
          <a:prstGeom prst="rect">
            <a:avLst/>
          </a:prstGeom>
          <a:solidFill>
            <a:srgbClr val="FFFFFF"/>
          </a:solidFill>
          <a:ln w="12700">
            <a:solidFill>
              <a:srgbClr val="FF3300"/>
            </a:solidFill>
            <a:miter lim="800000"/>
            <a:headEnd/>
            <a:tailEnd/>
          </a:ln>
        </p:spPr>
        <p:txBody>
          <a:bodyPr>
            <a:spAutoFit/>
          </a:bodyPr>
          <a:lstStyle/>
          <a:p>
            <a:pPr defTabSz="914400"/>
            <a:r>
              <a:rPr lang="nl-NL" sz="1200">
                <a:solidFill>
                  <a:schemeClr val="bg2"/>
                </a:solidFill>
              </a:rPr>
              <a:t>UK, Baltic, Middle East: 10 %</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9C5CA92E-3D98-4582-B24D-6B0B4CDA17B6}" type="slidenum">
              <a:rPr lang="en-US" sz="1400">
                <a:solidFill>
                  <a:schemeClr val="bg1"/>
                </a:solidFill>
                <a:latin typeface="Verdana" pitchFamily="34" charset="0"/>
              </a:rPr>
              <a:pPr algn="ctr" defTabSz="914400" eaLnBrk="0" hangingPunct="0"/>
              <a:t>19</a:t>
            </a:fld>
            <a:endParaRPr lang="en-US" sz="1400">
              <a:solidFill>
                <a:schemeClr val="bg1"/>
              </a:solidFill>
              <a:latin typeface="Verdana" pitchFamily="34" charset="0"/>
            </a:endParaRPr>
          </a:p>
        </p:txBody>
      </p:sp>
      <p:sp>
        <p:nvSpPr>
          <p:cNvPr id="95234" name="Rectangle 2"/>
          <p:cNvSpPr>
            <a:spLocks noGrp="1" noChangeArrowheads="1"/>
          </p:cNvSpPr>
          <p:nvPr>
            <p:ph type="title" idx="4294967295"/>
          </p:nvPr>
        </p:nvSpPr>
        <p:spPr>
          <a:xfrm>
            <a:off x="685800" y="457200"/>
            <a:ext cx="7772400" cy="1143000"/>
          </a:xfrm>
          <a:noFill/>
        </p:spPr>
        <p:txBody>
          <a:bodyPr/>
          <a:lstStyle/>
          <a:p>
            <a:pPr eaLnBrk="1" hangingPunct="1"/>
            <a:r>
              <a:rPr lang="en-GB" sz="2800" b="0" cap="none" smtClean="0">
                <a:latin typeface="Arial" charset="0"/>
                <a:cs typeface="Arial" charset="0"/>
              </a:rPr>
              <a:t>International developments cereals</a:t>
            </a:r>
          </a:p>
        </p:txBody>
      </p:sp>
      <p:sp>
        <p:nvSpPr>
          <p:cNvPr id="95235" name="Rectangle 3"/>
          <p:cNvSpPr>
            <a:spLocks noGrp="1" noChangeArrowheads="1"/>
          </p:cNvSpPr>
          <p:nvPr>
            <p:ph type="body" idx="4294967295"/>
          </p:nvPr>
        </p:nvSpPr>
        <p:spPr/>
        <p:txBody>
          <a:bodyPr/>
          <a:lstStyle/>
          <a:p>
            <a:pPr eaLnBrk="1" hangingPunct="1"/>
            <a:endParaRPr lang="en-GB" smtClean="0">
              <a:latin typeface="Arial" charset="0"/>
              <a:cs typeface="Arial" charset="0"/>
            </a:endParaRPr>
          </a:p>
        </p:txBody>
      </p:sp>
      <p:pic>
        <p:nvPicPr>
          <p:cNvPr id="95236" name="Picture 5" descr="graan_small_"/>
          <p:cNvPicPr>
            <a:picLocks noChangeAspect="1" noChangeArrowheads="1"/>
          </p:cNvPicPr>
          <p:nvPr/>
        </p:nvPicPr>
        <p:blipFill>
          <a:blip r:embed="rId2"/>
          <a:srcRect/>
          <a:stretch>
            <a:fillRect/>
          </a:stretch>
        </p:blipFill>
        <p:spPr bwMode="auto">
          <a:xfrm>
            <a:off x="0" y="1795463"/>
            <a:ext cx="9144000" cy="4757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nl-NL" cap="none" smtClean="0">
                <a:latin typeface="Arial" charset="0"/>
                <a:cs typeface="Arial" charset="0"/>
              </a:rPr>
              <a:t>Who is Matthé Vermeulen?</a:t>
            </a:r>
          </a:p>
        </p:txBody>
      </p:sp>
      <p:sp>
        <p:nvSpPr>
          <p:cNvPr id="19458" name="Tijdelijke aanduiding voor inhoud 2"/>
          <p:cNvSpPr>
            <a:spLocks noGrp="1"/>
          </p:cNvSpPr>
          <p:nvPr>
            <p:ph idx="1"/>
          </p:nvPr>
        </p:nvSpPr>
        <p:spPr/>
        <p:txBody>
          <a:bodyPr/>
          <a:lstStyle/>
          <a:p>
            <a:pPr eaLnBrk="1" hangingPunct="1"/>
            <a:r>
              <a:rPr lang="en-GB" sz="2400" smtClean="0">
                <a:latin typeface="Arial" charset="0"/>
                <a:cs typeface="Arial" charset="0"/>
              </a:rPr>
              <a:t>President Royal Dutch Grain and </a:t>
            </a:r>
            <a:br>
              <a:rPr lang="en-GB" sz="2400" smtClean="0">
                <a:latin typeface="Arial" charset="0"/>
                <a:cs typeface="Arial" charset="0"/>
              </a:rPr>
            </a:br>
            <a:r>
              <a:rPr lang="en-GB" sz="2400" smtClean="0">
                <a:latin typeface="Arial" charset="0"/>
                <a:cs typeface="Arial" charset="0"/>
              </a:rPr>
              <a:t>Feed Trade Association - Het Comité-</a:t>
            </a:r>
          </a:p>
          <a:p>
            <a:pPr eaLnBrk="1" hangingPunct="1"/>
            <a:endParaRPr lang="en-GB" sz="2400" smtClean="0">
              <a:latin typeface="Arial" charset="0"/>
              <a:cs typeface="Arial" charset="0"/>
            </a:endParaRPr>
          </a:p>
          <a:p>
            <a:pPr eaLnBrk="1" hangingPunct="1"/>
            <a:r>
              <a:rPr lang="en-GB" sz="2400" smtClean="0">
                <a:latin typeface="Arial" charset="0"/>
                <a:cs typeface="Arial" charset="0"/>
              </a:rPr>
              <a:t>Trader in natural fertilizers</a:t>
            </a:r>
          </a:p>
          <a:p>
            <a:pPr eaLnBrk="1" hangingPunct="1">
              <a:buFontTx/>
              <a:buNone/>
            </a:pPr>
            <a:endParaRPr lang="en-GB" sz="2400" smtClean="0">
              <a:latin typeface="Arial" charset="0"/>
              <a:cs typeface="Arial" charset="0"/>
            </a:endParaRPr>
          </a:p>
          <a:p>
            <a:pPr eaLnBrk="1" hangingPunct="1"/>
            <a:r>
              <a:rPr lang="en-GB" sz="2400" smtClean="0">
                <a:latin typeface="Arial" charset="0"/>
                <a:cs typeface="Arial" charset="0"/>
              </a:rPr>
              <a:t>Board member GMP+ </a:t>
            </a:r>
          </a:p>
          <a:p>
            <a:pPr eaLnBrk="1" hangingPunct="1"/>
            <a:endParaRPr lang="en-GB" sz="2400" smtClean="0">
              <a:latin typeface="Arial" charset="0"/>
              <a:cs typeface="Arial" charset="0"/>
            </a:endParaRPr>
          </a:p>
          <a:p>
            <a:pPr eaLnBrk="1" hangingPunct="1"/>
            <a:r>
              <a:rPr lang="en-GB" sz="2400" smtClean="0">
                <a:latin typeface="Arial" charset="0"/>
                <a:cs typeface="Arial" charset="0"/>
              </a:rPr>
              <a:t>Board member Product Board Feed</a:t>
            </a:r>
            <a:endParaRPr lang="en-GB" sz="2400" i="1"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nummer 1"/>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C2804DDD-496C-4508-AB09-1AA7558B58FD}" type="slidenum">
              <a:rPr lang="en-US" sz="1400">
                <a:solidFill>
                  <a:schemeClr val="bg1"/>
                </a:solidFill>
                <a:latin typeface="Verdana" pitchFamily="34" charset="0"/>
              </a:rPr>
              <a:pPr algn="ctr" defTabSz="914400" eaLnBrk="0" hangingPunct="0"/>
              <a:t>20</a:t>
            </a:fld>
            <a:endParaRPr lang="en-US" sz="1400">
              <a:solidFill>
                <a:schemeClr val="bg1"/>
              </a:solidFill>
              <a:latin typeface="Verdana" pitchFamily="34" charset="0"/>
            </a:endParaRPr>
          </a:p>
        </p:txBody>
      </p:sp>
      <p:sp>
        <p:nvSpPr>
          <p:cNvPr id="96258" name="Titel 1"/>
          <p:cNvSpPr>
            <a:spLocks noGrp="1"/>
          </p:cNvSpPr>
          <p:nvPr>
            <p:ph type="title" idx="4294967295"/>
          </p:nvPr>
        </p:nvSpPr>
        <p:spPr>
          <a:xfrm>
            <a:off x="1187450" y="549275"/>
            <a:ext cx="7258050" cy="765175"/>
          </a:xfrm>
          <a:noFill/>
        </p:spPr>
        <p:txBody>
          <a:bodyPr lIns="91432" tIns="45716" rIns="91432" bIns="45716" anchor="t"/>
          <a:lstStyle/>
          <a:p>
            <a:pPr eaLnBrk="1" hangingPunct="1"/>
            <a:r>
              <a:rPr lang="nl-NL" sz="2800" b="0" cap="none" smtClean="0">
                <a:latin typeface="Arial" charset="0"/>
                <a:cs typeface="Arial" charset="0"/>
              </a:rPr>
              <a:t>International developments</a:t>
            </a:r>
          </a:p>
        </p:txBody>
      </p:sp>
      <p:sp>
        <p:nvSpPr>
          <p:cNvPr id="96259" name="Tijdelijke aanduiding voor inhoud 2"/>
          <p:cNvSpPr>
            <a:spLocks noGrp="1"/>
          </p:cNvSpPr>
          <p:nvPr>
            <p:ph idx="4294967295"/>
          </p:nvPr>
        </p:nvSpPr>
        <p:spPr>
          <a:xfrm>
            <a:off x="685800" y="1268413"/>
            <a:ext cx="7772400" cy="4114800"/>
          </a:xfrm>
        </p:spPr>
        <p:txBody>
          <a:bodyPr lIns="91432" tIns="45716" rIns="91432" bIns="45716"/>
          <a:lstStyle/>
          <a:p>
            <a:pPr marL="457200" indent="-457200" defTabSz="863600" eaLnBrk="1" hangingPunct="1">
              <a:buClr>
                <a:srgbClr val="FFCC00"/>
              </a:buClr>
              <a:buSzPct val="150000"/>
            </a:pPr>
            <a:endParaRPr lang="nl-NL" sz="1000" smtClean="0">
              <a:solidFill>
                <a:schemeClr val="tx1"/>
              </a:solidFill>
              <a:latin typeface="Arial" charset="0"/>
              <a:cs typeface="Arial" charset="0"/>
            </a:endParaRPr>
          </a:p>
          <a:p>
            <a:pPr marL="457200" indent="-457200" defTabSz="863600" eaLnBrk="1" hangingPunct="1">
              <a:buClr>
                <a:schemeClr val="bg1"/>
              </a:buClr>
              <a:buSzPct val="150000"/>
            </a:pPr>
            <a:r>
              <a:rPr lang="en-GB" sz="1800" smtClean="0">
                <a:solidFill>
                  <a:schemeClr val="bg2"/>
                </a:solidFill>
                <a:latin typeface="Arial" charset="0"/>
                <a:cs typeface="Arial" charset="0"/>
              </a:rPr>
              <a:t>Developments China and India are of utmost importance</a:t>
            </a:r>
          </a:p>
          <a:p>
            <a:pPr marL="457200" indent="-457200" defTabSz="863600" eaLnBrk="1" hangingPunct="1">
              <a:buClr>
                <a:schemeClr val="bg1"/>
              </a:buClr>
              <a:buSzPct val="150000"/>
            </a:pPr>
            <a:r>
              <a:rPr lang="en-GB" sz="1800" smtClean="0">
                <a:solidFill>
                  <a:schemeClr val="bg2"/>
                </a:solidFill>
                <a:latin typeface="Arial" charset="0"/>
                <a:cs typeface="Arial" charset="0"/>
              </a:rPr>
              <a:t>Systems of minimum prices</a:t>
            </a:r>
          </a:p>
          <a:p>
            <a:pPr lvl="1" defTabSz="863600" eaLnBrk="1" hangingPunct="1">
              <a:buClr>
                <a:schemeClr val="bg1"/>
              </a:buClr>
              <a:buSzPct val="150000"/>
            </a:pPr>
            <a:r>
              <a:rPr lang="en-GB" sz="1800" smtClean="0">
                <a:solidFill>
                  <a:schemeClr val="bg2"/>
                </a:solidFill>
                <a:latin typeface="Arial" charset="0"/>
                <a:cs typeface="Arial" charset="0"/>
              </a:rPr>
              <a:t>In China en India between $ 255,00 and $ 300,00 per ton</a:t>
            </a:r>
          </a:p>
          <a:p>
            <a:pPr marL="457200" indent="-457200" defTabSz="863600" eaLnBrk="1" hangingPunct="1">
              <a:buClr>
                <a:schemeClr val="bg1"/>
              </a:buClr>
              <a:buSzPct val="150000"/>
            </a:pPr>
            <a:r>
              <a:rPr lang="en-GB" sz="1800" smtClean="0">
                <a:solidFill>
                  <a:schemeClr val="bg2"/>
                </a:solidFill>
                <a:latin typeface="Arial" charset="0"/>
                <a:cs typeface="Arial" charset="0"/>
              </a:rPr>
              <a:t>Systems of import levies for agricultural products almost throughout the world </a:t>
            </a:r>
          </a:p>
          <a:p>
            <a:pPr lvl="1" defTabSz="863600" eaLnBrk="1" hangingPunct="1">
              <a:buClr>
                <a:schemeClr val="bg1"/>
              </a:buClr>
              <a:buSzPct val="150000"/>
            </a:pPr>
            <a:r>
              <a:rPr lang="en-GB" sz="1800" smtClean="0">
                <a:solidFill>
                  <a:schemeClr val="bg2"/>
                </a:solidFill>
                <a:latin typeface="Arial" charset="0"/>
                <a:cs typeface="Arial" charset="0"/>
              </a:rPr>
              <a:t>i.e. India is considering an export subsidy for sugar.</a:t>
            </a:r>
          </a:p>
          <a:p>
            <a:pPr marL="457200" indent="-457200" defTabSz="863600" eaLnBrk="1" hangingPunct="1">
              <a:buClr>
                <a:schemeClr val="bg1"/>
              </a:buClr>
              <a:buSzPct val="150000"/>
            </a:pPr>
            <a:r>
              <a:rPr lang="en-GB" sz="1800" smtClean="0">
                <a:solidFill>
                  <a:schemeClr val="bg2"/>
                </a:solidFill>
                <a:latin typeface="Arial" charset="0"/>
                <a:cs typeface="Arial" charset="0"/>
              </a:rPr>
              <a:t>Worldwide increasing economic growth</a:t>
            </a:r>
          </a:p>
          <a:p>
            <a:pPr lvl="1" defTabSz="863600" eaLnBrk="1" hangingPunct="1">
              <a:buClr>
                <a:schemeClr val="bg1"/>
              </a:buClr>
              <a:buSzPct val="150000"/>
            </a:pPr>
            <a:r>
              <a:rPr lang="en-GB" sz="1800" smtClean="0">
                <a:solidFill>
                  <a:schemeClr val="bg2"/>
                </a:solidFill>
                <a:latin typeface="Arial" charset="0"/>
                <a:cs typeface="Arial" charset="0"/>
              </a:rPr>
              <a:t>Increasing wages and land prices</a:t>
            </a:r>
          </a:p>
          <a:p>
            <a:pPr lvl="1" defTabSz="863600" eaLnBrk="1" hangingPunct="1">
              <a:buClr>
                <a:schemeClr val="bg1"/>
              </a:buClr>
              <a:buSzPct val="150000"/>
            </a:pPr>
            <a:r>
              <a:rPr lang="en-GB" sz="1800" smtClean="0">
                <a:solidFill>
                  <a:schemeClr val="bg2"/>
                </a:solidFill>
                <a:latin typeface="Arial" charset="0"/>
                <a:cs typeface="Arial" charset="0"/>
              </a:rPr>
              <a:t>Yearly increase production cost cereals 6 – 8 %</a:t>
            </a:r>
          </a:p>
          <a:p>
            <a:pPr marL="457200" indent="-457200" defTabSz="863600" eaLnBrk="1" hangingPunct="1">
              <a:buClr>
                <a:schemeClr val="bg1"/>
              </a:buClr>
              <a:buSzPct val="150000"/>
            </a:pPr>
            <a:r>
              <a:rPr lang="en-GB" sz="1800" smtClean="0">
                <a:solidFill>
                  <a:schemeClr val="bg2"/>
                </a:solidFill>
                <a:latin typeface="Arial" charset="0"/>
                <a:cs typeface="Arial" charset="0"/>
              </a:rPr>
              <a:t>Increase world population</a:t>
            </a:r>
          </a:p>
          <a:p>
            <a:pPr lvl="1" defTabSz="863600" eaLnBrk="1" hangingPunct="1">
              <a:buClr>
                <a:schemeClr val="bg1"/>
              </a:buClr>
              <a:buSzPct val="150000"/>
            </a:pPr>
            <a:r>
              <a:rPr lang="en-GB" sz="1800" smtClean="0">
                <a:solidFill>
                  <a:schemeClr val="bg2"/>
                </a:solidFill>
                <a:latin typeface="Arial" charset="0"/>
                <a:cs typeface="Arial" charset="0"/>
              </a:rPr>
              <a:t>120.000 people per day</a:t>
            </a:r>
          </a:p>
          <a:p>
            <a:pPr lvl="1" defTabSz="863600" eaLnBrk="1" hangingPunct="1">
              <a:buClr>
                <a:schemeClr val="bg1"/>
              </a:buClr>
              <a:buSzPct val="150000"/>
            </a:pPr>
            <a:r>
              <a:rPr lang="en-GB" sz="1800" smtClean="0">
                <a:solidFill>
                  <a:schemeClr val="bg2"/>
                </a:solidFill>
                <a:latin typeface="Arial" charset="0"/>
                <a:cs typeface="Arial" charset="0"/>
              </a:rPr>
              <a:t>To 9 billion people in 2050</a:t>
            </a:r>
          </a:p>
          <a:p>
            <a:pPr lvl="1" defTabSz="863600" eaLnBrk="1" hangingPunct="1">
              <a:buClr>
                <a:schemeClr val="bg1"/>
              </a:buClr>
              <a:buSzPct val="150000"/>
            </a:pPr>
            <a:r>
              <a:rPr lang="en-GB" sz="1800" smtClean="0">
                <a:solidFill>
                  <a:schemeClr val="bg2"/>
                </a:solidFill>
                <a:latin typeface="Arial" charset="0"/>
                <a:cs typeface="Arial" charset="0"/>
              </a:rPr>
              <a:t>Economic growth India, China en Africa =&gt; increase meat consumption =&gt; grain for feed</a:t>
            </a:r>
            <a:r>
              <a:rPr lang="nl-NL" sz="1800" smtClean="0">
                <a:solidFill>
                  <a:schemeClr val="bg2"/>
                </a:solidFill>
                <a:latin typeface="Arial" charset="0"/>
                <a:cs typeface="Arial" charset="0"/>
              </a:rPr>
              <a:t> </a:t>
            </a:r>
          </a:p>
          <a:p>
            <a:pPr marL="457200" indent="-457200" defTabSz="863600" eaLnBrk="1" hangingPunct="1">
              <a:buClr>
                <a:srgbClr val="FFCC00"/>
              </a:buClr>
              <a:buSzPct val="150000"/>
            </a:pPr>
            <a:endParaRPr lang="nl-NL" sz="1800" smtClean="0">
              <a:solidFill>
                <a:schemeClr val="bg2"/>
              </a:solidFill>
              <a:latin typeface="Arial" charset="0"/>
              <a:cs typeface="Arial" charset="0"/>
            </a:endParaRPr>
          </a:p>
          <a:p>
            <a:pPr marL="457200" indent="-457200" defTabSz="863600" eaLnBrk="1" hangingPunct="1">
              <a:buClr>
                <a:srgbClr val="FFCC00"/>
              </a:buClr>
              <a:buSzPct val="150000"/>
            </a:pPr>
            <a:endParaRPr lang="nl-NL" sz="1800" smtClean="0">
              <a:solidFill>
                <a:schemeClr val="bg2"/>
              </a:solidFill>
              <a:latin typeface="Arial" charset="0"/>
              <a:cs typeface="Arial" charset="0"/>
            </a:endParaRPr>
          </a:p>
          <a:p>
            <a:pPr marL="457200" indent="-457200" defTabSz="863600" eaLnBrk="1" hangingPunct="1">
              <a:buClr>
                <a:srgbClr val="FFCC00"/>
              </a:buClr>
              <a:buSzPct val="150000"/>
            </a:pPr>
            <a:endParaRPr lang="nl-NL" sz="1800" smtClean="0">
              <a:solidFill>
                <a:schemeClr val="bg2"/>
              </a:solidFill>
              <a:latin typeface="Arial" charset="0"/>
              <a:cs typeface="Arial" charset="0"/>
            </a:endParaRPr>
          </a:p>
          <a:p>
            <a:pPr marL="457200" indent="-457200" defTabSz="863600" eaLnBrk="1" hangingPunct="1">
              <a:buClr>
                <a:srgbClr val="FFCC00"/>
              </a:buClr>
              <a:buSzPct val="150000"/>
            </a:pPr>
            <a:endParaRPr lang="nl-NL" sz="1800" smtClean="0">
              <a:solidFill>
                <a:schemeClr val="bg2"/>
              </a:solidFill>
              <a:latin typeface="Arial" charset="0"/>
              <a:cs typeface="Arial" charset="0"/>
            </a:endParaRPr>
          </a:p>
          <a:p>
            <a:pPr marL="457200" indent="-457200" defTabSz="863600" eaLnBrk="1" hangingPunct="1"/>
            <a:endParaRPr lang="nl-NL" sz="1800" b="1" smtClean="0">
              <a:solidFill>
                <a:schemeClr val="bg2"/>
              </a:solidFill>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697FF7E3-9B4F-4588-BE08-BD05E5A94468}" type="slidenum">
              <a:rPr lang="en-US" sz="1400">
                <a:solidFill>
                  <a:schemeClr val="bg1"/>
                </a:solidFill>
                <a:latin typeface="Verdana" pitchFamily="34" charset="0"/>
              </a:rPr>
              <a:pPr algn="ctr" defTabSz="914400" eaLnBrk="0" hangingPunct="0"/>
              <a:t>21</a:t>
            </a:fld>
            <a:endParaRPr lang="en-US" sz="1400">
              <a:solidFill>
                <a:schemeClr val="bg1"/>
              </a:solidFill>
              <a:latin typeface="Verdana" pitchFamily="34" charset="0"/>
            </a:endParaRPr>
          </a:p>
        </p:txBody>
      </p:sp>
      <p:sp>
        <p:nvSpPr>
          <p:cNvPr id="97282" name="Rectangle 2"/>
          <p:cNvSpPr>
            <a:spLocks noGrp="1" noChangeArrowheads="1"/>
          </p:cNvSpPr>
          <p:nvPr>
            <p:ph type="title" idx="4294967295"/>
          </p:nvPr>
        </p:nvSpPr>
        <p:spPr>
          <a:noFill/>
        </p:spPr>
        <p:txBody>
          <a:bodyPr/>
          <a:lstStyle/>
          <a:p>
            <a:pPr eaLnBrk="1" hangingPunct="1"/>
            <a:r>
              <a:rPr lang="en-GB" sz="3200" b="0" cap="none" smtClean="0">
                <a:latin typeface="Arial" charset="0"/>
                <a:cs typeface="Arial" charset="0"/>
              </a:rPr>
              <a:t>World cereal production and consumption 2004 – 2013 (million tons)</a:t>
            </a:r>
          </a:p>
        </p:txBody>
      </p:sp>
      <p:graphicFrame>
        <p:nvGraphicFramePr>
          <p:cNvPr id="10" name="Chart 4"/>
          <p:cNvGraphicFramePr>
            <a:graphicFrameLocks noGrp="1"/>
          </p:cNvGraphicFramePr>
          <p:nvPr>
            <p:ph idx="4294967295"/>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EC0F941F-471F-404D-8AA2-7B000146DCD7}" type="slidenum">
              <a:rPr lang="en-US" sz="1400">
                <a:solidFill>
                  <a:schemeClr val="bg1"/>
                </a:solidFill>
                <a:latin typeface="Verdana" pitchFamily="34" charset="0"/>
              </a:rPr>
              <a:pPr algn="ctr" defTabSz="914400" eaLnBrk="0" hangingPunct="0"/>
              <a:t>22</a:t>
            </a:fld>
            <a:endParaRPr lang="en-US" sz="1400">
              <a:solidFill>
                <a:schemeClr val="bg1"/>
              </a:solidFill>
              <a:latin typeface="Verdana" pitchFamily="34" charset="0"/>
            </a:endParaRPr>
          </a:p>
        </p:txBody>
      </p:sp>
      <p:sp>
        <p:nvSpPr>
          <p:cNvPr id="99330" name="Rectangle 2"/>
          <p:cNvSpPr>
            <a:spLocks noGrp="1" noChangeArrowheads="1"/>
          </p:cNvSpPr>
          <p:nvPr>
            <p:ph type="title" idx="4294967295"/>
          </p:nvPr>
        </p:nvSpPr>
        <p:spPr>
          <a:noFill/>
        </p:spPr>
        <p:txBody>
          <a:bodyPr/>
          <a:lstStyle/>
          <a:p>
            <a:pPr eaLnBrk="1" hangingPunct="1"/>
            <a:r>
              <a:rPr lang="en-GB" sz="3200" b="0" cap="none" smtClean="0">
                <a:latin typeface="Arial" charset="0"/>
                <a:cs typeface="Arial" charset="0"/>
              </a:rPr>
              <a:t>Forecast world cereal production and consumption until 2022 (OECD/FAO)</a:t>
            </a:r>
            <a:br>
              <a:rPr lang="en-GB" sz="3200" b="0" cap="none" smtClean="0">
                <a:latin typeface="Arial" charset="0"/>
                <a:cs typeface="Arial" charset="0"/>
              </a:rPr>
            </a:br>
            <a:r>
              <a:rPr lang="en-GB" sz="3200" b="0" cap="none" smtClean="0">
                <a:latin typeface="Arial" charset="0"/>
                <a:cs typeface="Arial" charset="0"/>
              </a:rPr>
              <a:t>(Million tons)</a:t>
            </a:r>
          </a:p>
        </p:txBody>
      </p:sp>
      <p:graphicFrame>
        <p:nvGraphicFramePr>
          <p:cNvPr id="6" name="Chart 1"/>
          <p:cNvGraphicFramePr>
            <a:graphicFrameLocks noGrp="1"/>
          </p:cNvGraphicFramePr>
          <p:nvPr>
            <p:ph idx="4294967295"/>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864D31A7-BFBF-4C0C-B7DB-0816BE70F1BB}" type="slidenum">
              <a:rPr lang="en-US" sz="1400">
                <a:solidFill>
                  <a:schemeClr val="bg1"/>
                </a:solidFill>
                <a:latin typeface="Verdana" pitchFamily="34" charset="0"/>
              </a:rPr>
              <a:pPr algn="ctr" defTabSz="914400" eaLnBrk="0" hangingPunct="0"/>
              <a:t>23</a:t>
            </a:fld>
            <a:endParaRPr lang="en-US" sz="1400">
              <a:solidFill>
                <a:schemeClr val="bg1"/>
              </a:solidFill>
              <a:latin typeface="Verdana" pitchFamily="34" charset="0"/>
            </a:endParaRPr>
          </a:p>
        </p:txBody>
      </p:sp>
      <p:sp>
        <p:nvSpPr>
          <p:cNvPr id="100354" name="Rectangle 2"/>
          <p:cNvSpPr>
            <a:spLocks noGrp="1" noChangeArrowheads="1"/>
          </p:cNvSpPr>
          <p:nvPr>
            <p:ph type="title" idx="4294967295"/>
          </p:nvPr>
        </p:nvSpPr>
        <p:spPr>
          <a:noFill/>
        </p:spPr>
        <p:txBody>
          <a:bodyPr/>
          <a:lstStyle/>
          <a:p>
            <a:pPr eaLnBrk="1" hangingPunct="1"/>
            <a:r>
              <a:rPr lang="nl-NL" sz="3200" b="0" cap="none" smtClean="0">
                <a:latin typeface="Arial" charset="0"/>
                <a:cs typeface="Arial" charset="0"/>
              </a:rPr>
              <a:t>EU Cereals consumption (275 Million t/yr)</a:t>
            </a:r>
          </a:p>
        </p:txBody>
      </p:sp>
      <p:graphicFrame>
        <p:nvGraphicFramePr>
          <p:cNvPr id="14" name="Tijdelijke aanduiding voor inhoud 13"/>
          <p:cNvGraphicFramePr>
            <a:graphicFrameLocks noGrp="1"/>
          </p:cNvGraphicFramePr>
          <p:nvPr>
            <p:ph idx="4294967295"/>
          </p:nvPr>
        </p:nvGraphicFramePr>
        <p:xfrm>
          <a:off x="685800" y="168275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0356" name="Text Box 5"/>
          <p:cNvSpPr txBox="1">
            <a:spLocks noChangeArrowheads="1"/>
          </p:cNvSpPr>
          <p:nvPr/>
        </p:nvSpPr>
        <p:spPr bwMode="auto">
          <a:xfrm>
            <a:off x="928688" y="3136900"/>
            <a:ext cx="2533650" cy="1189038"/>
          </a:xfrm>
          <a:prstGeom prst="rect">
            <a:avLst/>
          </a:prstGeom>
          <a:solidFill>
            <a:srgbClr val="FFFFFF"/>
          </a:solidFill>
          <a:ln w="9525">
            <a:noFill/>
            <a:miter lim="800000"/>
            <a:headEnd/>
            <a:tailEnd/>
          </a:ln>
        </p:spPr>
        <p:txBody>
          <a:bodyPr>
            <a:spAutoFit/>
          </a:bodyPr>
          <a:lstStyle/>
          <a:p>
            <a:pPr defTabSz="914400">
              <a:spcBef>
                <a:spcPct val="50000"/>
              </a:spcBef>
              <a:buFontTx/>
              <a:buChar char="-"/>
            </a:pPr>
            <a:r>
              <a:rPr lang="en-GB" sz="1200">
                <a:solidFill>
                  <a:schemeClr val="bg1"/>
                </a:solidFill>
              </a:rPr>
              <a:t> </a:t>
            </a:r>
            <a:r>
              <a:rPr lang="en-GB" sz="1000">
                <a:solidFill>
                  <a:schemeClr val="bg1"/>
                </a:solidFill>
              </a:rPr>
              <a:t>Human consumption 24,1%</a:t>
            </a:r>
          </a:p>
          <a:p>
            <a:pPr defTabSz="914400">
              <a:spcBef>
                <a:spcPct val="50000"/>
              </a:spcBef>
              <a:buFontTx/>
              <a:buChar char="-"/>
            </a:pPr>
            <a:r>
              <a:rPr lang="en-GB" sz="1000">
                <a:solidFill>
                  <a:schemeClr val="bg1"/>
                </a:solidFill>
              </a:rPr>
              <a:t> Seed 3,5%</a:t>
            </a:r>
          </a:p>
          <a:p>
            <a:pPr defTabSz="914400">
              <a:spcBef>
                <a:spcPct val="50000"/>
              </a:spcBef>
              <a:buFontTx/>
              <a:buChar char="-"/>
            </a:pPr>
            <a:r>
              <a:rPr lang="en-GB" sz="1000">
                <a:solidFill>
                  <a:schemeClr val="bg1"/>
                </a:solidFill>
              </a:rPr>
              <a:t> Industry 7,7%</a:t>
            </a:r>
          </a:p>
          <a:p>
            <a:pPr defTabSz="914400">
              <a:spcBef>
                <a:spcPct val="50000"/>
              </a:spcBef>
              <a:buFontTx/>
              <a:buChar char="-"/>
            </a:pPr>
            <a:r>
              <a:rPr lang="en-GB" sz="1000">
                <a:solidFill>
                  <a:schemeClr val="bg1"/>
                </a:solidFill>
              </a:rPr>
              <a:t>Ethanol 3,6%</a:t>
            </a:r>
          </a:p>
          <a:p>
            <a:pPr defTabSz="914400">
              <a:spcBef>
                <a:spcPct val="50000"/>
              </a:spcBef>
              <a:buFontTx/>
              <a:buChar char="-"/>
            </a:pPr>
            <a:r>
              <a:rPr lang="en-GB" sz="1000">
                <a:solidFill>
                  <a:schemeClr val="bg1"/>
                </a:solidFill>
              </a:rPr>
              <a:t>Feed 60,2%</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el 1"/>
          <p:cNvSpPr>
            <a:spLocks noGrp="1"/>
          </p:cNvSpPr>
          <p:nvPr>
            <p:ph type="title" idx="4294967295"/>
          </p:nvPr>
        </p:nvSpPr>
        <p:spPr>
          <a:noFill/>
        </p:spPr>
        <p:txBody>
          <a:bodyPr/>
          <a:lstStyle/>
          <a:p>
            <a:pPr eaLnBrk="1" hangingPunct="1"/>
            <a:r>
              <a:rPr lang="en-GB" sz="3200" b="0" cap="none" smtClean="0">
                <a:latin typeface="Arial" charset="0"/>
                <a:cs typeface="Arial" charset="0"/>
              </a:rPr>
              <a:t>World and EU stocks of cereals </a:t>
            </a:r>
            <a:br>
              <a:rPr lang="en-GB" sz="3200" b="0" cap="none" smtClean="0">
                <a:latin typeface="Arial" charset="0"/>
                <a:cs typeface="Arial" charset="0"/>
              </a:rPr>
            </a:br>
            <a:r>
              <a:rPr lang="en-GB" sz="3200" b="0" cap="none" smtClean="0">
                <a:latin typeface="Arial" charset="0"/>
                <a:cs typeface="Arial" charset="0"/>
              </a:rPr>
              <a:t>in weeks of consumption</a:t>
            </a:r>
          </a:p>
        </p:txBody>
      </p:sp>
      <p:sp>
        <p:nvSpPr>
          <p:cNvPr id="101378"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507C7BA7-857E-49E0-8427-85C0F10CA9F2}" type="slidenum">
              <a:rPr lang="en-US" sz="1400">
                <a:solidFill>
                  <a:schemeClr val="bg1"/>
                </a:solidFill>
                <a:latin typeface="Verdana" pitchFamily="34" charset="0"/>
              </a:rPr>
              <a:pPr algn="ctr" defTabSz="914400" eaLnBrk="0" hangingPunct="0"/>
              <a:t>24</a:t>
            </a:fld>
            <a:endParaRPr lang="en-US" sz="1400">
              <a:solidFill>
                <a:schemeClr val="bg1"/>
              </a:solidFill>
              <a:latin typeface="Verdana" pitchFamily="34" charset="0"/>
            </a:endParaRPr>
          </a:p>
        </p:txBody>
      </p:sp>
      <p:graphicFrame>
        <p:nvGraphicFramePr>
          <p:cNvPr id="5" name="Chart 4"/>
          <p:cNvGraphicFramePr>
            <a:graphicFrameLocks noGrp="1"/>
          </p:cNvGraphicFramePr>
          <p:nvPr>
            <p:ph idx="4294967295"/>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el 1"/>
          <p:cNvSpPr>
            <a:spLocks noGrp="1"/>
          </p:cNvSpPr>
          <p:nvPr>
            <p:ph type="title" idx="4294967295"/>
          </p:nvPr>
        </p:nvSpPr>
        <p:spPr>
          <a:noFill/>
        </p:spPr>
        <p:txBody>
          <a:bodyPr/>
          <a:lstStyle/>
          <a:p>
            <a:pPr eaLnBrk="1" hangingPunct="1"/>
            <a:r>
              <a:rPr lang="en-GB" sz="3200" b="0" cap="none" smtClean="0">
                <a:latin typeface="Arial" charset="0"/>
                <a:cs typeface="Arial" charset="0"/>
              </a:rPr>
              <a:t>Where are the stocks of cereals?</a:t>
            </a:r>
          </a:p>
        </p:txBody>
      </p:sp>
      <p:sp>
        <p:nvSpPr>
          <p:cNvPr id="102402" name="Tijdelijke aanduiding voor inhoud 2"/>
          <p:cNvSpPr>
            <a:spLocks noGrp="1"/>
          </p:cNvSpPr>
          <p:nvPr>
            <p:ph idx="4294967295"/>
          </p:nvPr>
        </p:nvSpPr>
        <p:spPr/>
        <p:txBody>
          <a:bodyPr/>
          <a:lstStyle/>
          <a:p>
            <a:pPr marL="361950" indent="-361950" eaLnBrk="1" hangingPunct="1">
              <a:lnSpc>
                <a:spcPct val="80000"/>
              </a:lnSpc>
              <a:buClr>
                <a:srgbClr val="FFCC00"/>
              </a:buClr>
              <a:buSzPct val="150000"/>
            </a:pPr>
            <a:endParaRPr lang="nl-NL" sz="1400" smtClean="0">
              <a:solidFill>
                <a:schemeClr val="tx1"/>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Theoretical stock of cereals in the world </a:t>
            </a:r>
            <a:br>
              <a:rPr lang="en-GB" sz="1800" smtClean="0">
                <a:solidFill>
                  <a:schemeClr val="bg2"/>
                </a:solidFill>
                <a:latin typeface="Arial" charset="0"/>
                <a:cs typeface="Arial" charset="0"/>
              </a:rPr>
            </a:br>
            <a:r>
              <a:rPr lang="en-GB" sz="1800" smtClean="0">
                <a:solidFill>
                  <a:schemeClr val="bg2"/>
                </a:solidFill>
                <a:latin typeface="Arial" charset="0"/>
                <a:cs typeface="Arial" charset="0"/>
              </a:rPr>
              <a:t>on 30 June 2013 was 334,6 million tons of which:</a:t>
            </a:r>
          </a:p>
          <a:p>
            <a:pPr lvl="1" eaLnBrk="1" hangingPunct="1">
              <a:lnSpc>
                <a:spcPct val="80000"/>
              </a:lnSpc>
              <a:buClr>
                <a:schemeClr val="bg1"/>
              </a:buClr>
              <a:buSzPct val="150000"/>
            </a:pPr>
            <a:r>
              <a:rPr lang="en-GB" sz="1800" smtClean="0">
                <a:solidFill>
                  <a:schemeClr val="bg2"/>
                </a:solidFill>
                <a:latin typeface="Arial" charset="0"/>
                <a:cs typeface="Arial" charset="0"/>
              </a:rPr>
              <a:t>116,2 million tons in China		34,7%</a:t>
            </a:r>
          </a:p>
          <a:p>
            <a:pPr lvl="1" eaLnBrk="1" hangingPunct="1">
              <a:lnSpc>
                <a:spcPct val="80000"/>
              </a:lnSpc>
              <a:buClr>
                <a:schemeClr val="bg1"/>
              </a:buClr>
              <a:buSzPct val="150000"/>
            </a:pPr>
            <a:r>
              <a:rPr lang="en-GB" sz="1800" smtClean="0">
                <a:solidFill>
                  <a:schemeClr val="bg2"/>
                </a:solidFill>
                <a:latin typeface="Arial" charset="0"/>
                <a:cs typeface="Arial" charset="0"/>
              </a:rPr>
              <a:t>  43,0 million tons in the USA 	12,9%</a:t>
            </a:r>
          </a:p>
          <a:p>
            <a:pPr lvl="1" eaLnBrk="1" hangingPunct="1">
              <a:lnSpc>
                <a:spcPct val="80000"/>
              </a:lnSpc>
              <a:buClr>
                <a:schemeClr val="bg1"/>
              </a:buClr>
              <a:buSzPct val="150000"/>
            </a:pPr>
            <a:r>
              <a:rPr lang="en-GB" sz="1800" smtClean="0">
                <a:solidFill>
                  <a:schemeClr val="bg2"/>
                </a:solidFill>
                <a:latin typeface="Arial" charset="0"/>
                <a:cs typeface="Arial" charset="0"/>
              </a:rPr>
              <a:t>  25,8 million tons in India 		  7,7%</a:t>
            </a:r>
          </a:p>
          <a:p>
            <a:pPr lvl="1" eaLnBrk="1" hangingPunct="1">
              <a:lnSpc>
                <a:spcPct val="80000"/>
              </a:lnSpc>
              <a:buClr>
                <a:schemeClr val="bg1"/>
              </a:buClr>
              <a:buSzPct val="150000"/>
            </a:pPr>
            <a:r>
              <a:rPr lang="en-GB" sz="1800" smtClean="0">
                <a:solidFill>
                  <a:schemeClr val="bg2"/>
                </a:solidFill>
                <a:latin typeface="Arial" charset="0"/>
                <a:cs typeface="Arial" charset="0"/>
              </a:rPr>
              <a:t>  21,9 million tons in the EU 		  6,5%</a:t>
            </a:r>
          </a:p>
          <a:p>
            <a:pPr lvl="1" eaLnBrk="1" hangingPunct="1">
              <a:lnSpc>
                <a:spcPct val="80000"/>
              </a:lnSpc>
              <a:buClr>
                <a:schemeClr val="bg1"/>
              </a:buClr>
              <a:buSzPct val="150000"/>
            </a:pPr>
            <a:r>
              <a:rPr lang="en-GB" sz="1800" smtClean="0">
                <a:solidFill>
                  <a:schemeClr val="bg2"/>
                </a:solidFill>
                <a:latin typeface="Arial" charset="0"/>
                <a:cs typeface="Arial" charset="0"/>
              </a:rPr>
              <a:t>  11,6 million tons in Russia/Ukraine 	  3,5%</a:t>
            </a:r>
          </a:p>
          <a:p>
            <a:pPr marL="361950" indent="-361950" eaLnBrk="1" hangingPunct="1">
              <a:lnSpc>
                <a:spcPct val="80000"/>
              </a:lnSpc>
              <a:buClr>
                <a:schemeClr val="bg1"/>
              </a:buClr>
              <a:buSzPct val="150000"/>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Biggest cereals importers are:</a:t>
            </a:r>
          </a:p>
          <a:p>
            <a:pPr lvl="1" eaLnBrk="1" hangingPunct="1">
              <a:lnSpc>
                <a:spcPct val="80000"/>
              </a:lnSpc>
              <a:buClr>
                <a:schemeClr val="bg1"/>
              </a:buClr>
              <a:buSzPct val="150000"/>
            </a:pPr>
            <a:r>
              <a:rPr lang="en-GB" sz="1800" smtClean="0">
                <a:solidFill>
                  <a:schemeClr val="bg2"/>
                </a:solidFill>
                <a:latin typeface="Arial" charset="0"/>
                <a:cs typeface="Arial" charset="0"/>
              </a:rPr>
              <a:t>Japan		24,1 million tons/yr</a:t>
            </a:r>
            <a:r>
              <a:rPr lang="en-GB" sz="1800" smtClean="0">
                <a:solidFill>
                  <a:schemeClr val="bg2"/>
                </a:solidFill>
                <a:latin typeface="Arial" charset="0"/>
                <a:cs typeface="Arial" charset="0"/>
                <a:sym typeface="Wingdings" pitchFamily="2" charset="2"/>
              </a:rPr>
              <a:t> steady</a:t>
            </a:r>
            <a:r>
              <a:rPr lang="en-GB" sz="1800" smtClean="0">
                <a:solidFill>
                  <a:schemeClr val="bg2"/>
                </a:solidFill>
                <a:latin typeface="Arial" charset="0"/>
                <a:cs typeface="Arial" charset="0"/>
              </a:rPr>
              <a:t> </a:t>
            </a:r>
          </a:p>
          <a:p>
            <a:pPr lvl="1" eaLnBrk="1" hangingPunct="1">
              <a:lnSpc>
                <a:spcPct val="80000"/>
              </a:lnSpc>
              <a:buClr>
                <a:schemeClr val="bg1"/>
              </a:buClr>
              <a:buSzPct val="150000"/>
            </a:pPr>
            <a:r>
              <a:rPr lang="en-GB" sz="1800" smtClean="0">
                <a:solidFill>
                  <a:schemeClr val="bg2"/>
                </a:solidFill>
                <a:latin typeface="Arial" charset="0"/>
                <a:cs typeface="Arial" charset="0"/>
              </a:rPr>
              <a:t>China 		18,4 million tons/yr </a:t>
            </a:r>
            <a:r>
              <a:rPr lang="en-GB" sz="1800" smtClean="0">
                <a:solidFill>
                  <a:schemeClr val="bg2"/>
                </a:solidFill>
                <a:latin typeface="Arial" charset="0"/>
                <a:cs typeface="Arial" charset="0"/>
                <a:sym typeface="Wingdings" pitchFamily="2" charset="2"/>
              </a:rPr>
              <a:t> 2009: </a:t>
            </a:r>
            <a:r>
              <a:rPr lang="en-GB" sz="1800" smtClean="0">
                <a:solidFill>
                  <a:schemeClr val="bg2"/>
                </a:solidFill>
                <a:latin typeface="Arial" charset="0"/>
                <a:cs typeface="Arial" charset="0"/>
              </a:rPr>
              <a:t>4,8 million tons!</a:t>
            </a:r>
          </a:p>
          <a:p>
            <a:pPr lvl="1" eaLnBrk="1" hangingPunct="1">
              <a:lnSpc>
                <a:spcPct val="80000"/>
              </a:lnSpc>
              <a:buClr>
                <a:schemeClr val="bg1"/>
              </a:buClr>
              <a:buSzPct val="150000"/>
            </a:pPr>
            <a:r>
              <a:rPr lang="en-GB" sz="1800" smtClean="0">
                <a:solidFill>
                  <a:schemeClr val="bg2"/>
                </a:solidFill>
                <a:latin typeface="Arial" charset="0"/>
                <a:cs typeface="Arial" charset="0"/>
              </a:rPr>
              <a:t>South Korea 	13,4 million tons/yr</a:t>
            </a:r>
            <a:r>
              <a:rPr lang="en-GB" sz="1800" smtClean="0">
                <a:solidFill>
                  <a:schemeClr val="bg2"/>
                </a:solidFill>
                <a:latin typeface="Arial" charset="0"/>
                <a:cs typeface="Arial" charset="0"/>
                <a:sym typeface="Wingdings" pitchFamily="2" charset="2"/>
              </a:rPr>
              <a:t> steady</a:t>
            </a:r>
            <a:endParaRPr lang="en-GB" sz="1800" smtClean="0">
              <a:solidFill>
                <a:schemeClr val="bg2"/>
              </a:solidFill>
              <a:latin typeface="Arial" charset="0"/>
              <a:cs typeface="Arial" charset="0"/>
            </a:endParaRPr>
          </a:p>
          <a:p>
            <a:pPr lvl="1" eaLnBrk="1" hangingPunct="1">
              <a:lnSpc>
                <a:spcPct val="80000"/>
              </a:lnSpc>
              <a:buClr>
                <a:schemeClr val="bg1"/>
              </a:buClr>
              <a:buSzPct val="150000"/>
            </a:pPr>
            <a:r>
              <a:rPr lang="en-GB" sz="1800" smtClean="0">
                <a:solidFill>
                  <a:schemeClr val="bg2"/>
                </a:solidFill>
                <a:latin typeface="Arial" charset="0"/>
                <a:cs typeface="Arial" charset="0"/>
              </a:rPr>
              <a:t>EU 		12,7 million tons/yr</a:t>
            </a:r>
            <a:r>
              <a:rPr lang="en-GB" sz="1800" smtClean="0">
                <a:solidFill>
                  <a:schemeClr val="bg2"/>
                </a:solidFill>
                <a:latin typeface="Arial" charset="0"/>
                <a:cs typeface="Arial" charset="0"/>
                <a:sym typeface="Wingdings" pitchFamily="2" charset="2"/>
              </a:rPr>
              <a:t> will decrease</a:t>
            </a:r>
            <a:endParaRPr lang="en-GB" sz="1800" smtClean="0">
              <a:solidFill>
                <a:schemeClr val="bg2"/>
              </a:solidFill>
              <a:latin typeface="Arial" charset="0"/>
              <a:cs typeface="Arial" charset="0"/>
            </a:endParaRPr>
          </a:p>
          <a:p>
            <a:pPr lvl="1" eaLnBrk="1" hangingPunct="1">
              <a:lnSpc>
                <a:spcPct val="80000"/>
              </a:lnSpc>
              <a:buClr>
                <a:schemeClr val="bg1"/>
              </a:buClr>
              <a:buSzPct val="150000"/>
            </a:pPr>
            <a:r>
              <a:rPr lang="en-GB" sz="1800" smtClean="0">
                <a:solidFill>
                  <a:schemeClr val="bg2"/>
                </a:solidFill>
                <a:latin typeface="Arial" charset="0"/>
                <a:cs typeface="Arial" charset="0"/>
              </a:rPr>
              <a:t>Saudi Arabia 	12,3 million tons/yr</a:t>
            </a:r>
            <a:r>
              <a:rPr lang="en-GB" sz="1800" smtClean="0">
                <a:solidFill>
                  <a:schemeClr val="bg2"/>
                </a:solidFill>
                <a:latin typeface="Arial" charset="0"/>
                <a:cs typeface="Arial" charset="0"/>
                <a:sym typeface="Wingdings" pitchFamily="2" charset="2"/>
              </a:rPr>
              <a:t> increasing</a:t>
            </a:r>
            <a:endParaRPr lang="en-GB" sz="1800" smtClean="0">
              <a:solidFill>
                <a:schemeClr val="bg2"/>
              </a:solidFill>
              <a:latin typeface="Arial" charset="0"/>
              <a:cs typeface="Arial" charset="0"/>
            </a:endParaRPr>
          </a:p>
          <a:p>
            <a:pPr marL="361950" indent="-361950" eaLnBrk="1" hangingPunct="1">
              <a:lnSpc>
                <a:spcPct val="80000"/>
              </a:lnSpc>
              <a:buClr>
                <a:srgbClr val="FFCC00"/>
              </a:buClr>
              <a:buSzPct val="150000"/>
            </a:pPr>
            <a:endParaRPr lang="nl-NL" sz="1800" smtClean="0">
              <a:solidFill>
                <a:schemeClr val="bg2"/>
              </a:solidFill>
              <a:latin typeface="Arial" charset="0"/>
              <a:cs typeface="Arial" charset="0"/>
            </a:endParaRPr>
          </a:p>
        </p:txBody>
      </p:sp>
      <p:sp>
        <p:nvSpPr>
          <p:cNvPr id="102403"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C4D75128-D4DF-4669-B165-1B5188553C04}" type="slidenum">
              <a:rPr lang="en-US" sz="1400">
                <a:solidFill>
                  <a:schemeClr val="bg1"/>
                </a:solidFill>
                <a:latin typeface="Verdana" pitchFamily="34" charset="0"/>
              </a:rPr>
              <a:pPr algn="ctr" defTabSz="914400" eaLnBrk="0" hangingPunct="0"/>
              <a:t>25</a:t>
            </a:fld>
            <a:endParaRPr lang="en-US" sz="1400">
              <a:solidFill>
                <a:schemeClr val="bg1"/>
              </a:solidFill>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16FA0D9D-B8FC-4456-A130-DC9B574D6CAE}" type="slidenum">
              <a:rPr lang="en-US" sz="1400">
                <a:solidFill>
                  <a:schemeClr val="bg1"/>
                </a:solidFill>
                <a:latin typeface="Verdana" pitchFamily="34" charset="0"/>
              </a:rPr>
              <a:pPr algn="ctr" defTabSz="914400" eaLnBrk="0" hangingPunct="0"/>
              <a:t>26</a:t>
            </a:fld>
            <a:endParaRPr lang="en-US" sz="1400">
              <a:solidFill>
                <a:schemeClr val="bg1"/>
              </a:solidFill>
              <a:latin typeface="Verdana" pitchFamily="34" charset="0"/>
            </a:endParaRPr>
          </a:p>
        </p:txBody>
      </p:sp>
      <p:sp>
        <p:nvSpPr>
          <p:cNvPr id="103426" name="Rectangle 2"/>
          <p:cNvSpPr>
            <a:spLocks noGrp="1" noChangeArrowheads="1"/>
          </p:cNvSpPr>
          <p:nvPr>
            <p:ph type="title" idx="4294967295"/>
          </p:nvPr>
        </p:nvSpPr>
        <p:spPr>
          <a:noFill/>
        </p:spPr>
        <p:txBody>
          <a:bodyPr/>
          <a:lstStyle/>
          <a:p>
            <a:pPr eaLnBrk="1" hangingPunct="1"/>
            <a:r>
              <a:rPr lang="en-GB" sz="3200" b="0" cap="none" smtClean="0">
                <a:latin typeface="Arial" charset="0"/>
                <a:cs typeface="Arial" charset="0"/>
              </a:rPr>
              <a:t>Developments in the Netherlands</a:t>
            </a:r>
          </a:p>
        </p:txBody>
      </p:sp>
      <p:sp>
        <p:nvSpPr>
          <p:cNvPr id="103427" name="Rectangle 3"/>
          <p:cNvSpPr>
            <a:spLocks noGrp="1" noChangeArrowheads="1"/>
          </p:cNvSpPr>
          <p:nvPr>
            <p:ph type="body" idx="4294967295"/>
          </p:nvPr>
        </p:nvSpPr>
        <p:spPr>
          <a:xfrm>
            <a:off x="685800" y="1773238"/>
            <a:ext cx="7772400" cy="4322762"/>
          </a:xfrm>
        </p:spPr>
        <p:txBody>
          <a:bodyPr/>
          <a:lstStyle/>
          <a:p>
            <a:pPr marL="361950" indent="-361950" eaLnBrk="1" hangingPunct="1">
              <a:lnSpc>
                <a:spcPct val="80000"/>
              </a:lnSpc>
              <a:buClr>
                <a:srgbClr val="FFCC00"/>
              </a:buClr>
              <a:buSzPct val="150000"/>
            </a:pPr>
            <a:endParaRPr lang="nl-NL" sz="800" smtClean="0">
              <a:solidFill>
                <a:schemeClr val="tx1"/>
              </a:solidFill>
              <a:latin typeface="Arial" charset="0"/>
              <a:cs typeface="Arial" charset="0"/>
            </a:endParaRPr>
          </a:p>
          <a:p>
            <a:pPr marL="361950" indent="-361950" eaLnBrk="1" hangingPunct="1">
              <a:lnSpc>
                <a:spcPct val="80000"/>
              </a:lnSpc>
              <a:buClr>
                <a:srgbClr val="FFCC00"/>
              </a:buClr>
              <a:buSzPct val="150000"/>
            </a:pPr>
            <a:endParaRPr lang="nl-NL" sz="800" smtClean="0">
              <a:solidFill>
                <a:schemeClr val="tx1"/>
              </a:solidFill>
              <a:latin typeface="Arial" charset="0"/>
              <a:cs typeface="Arial" charset="0"/>
            </a:endParaRPr>
          </a:p>
          <a:p>
            <a:pPr marL="361950" indent="-361950" eaLnBrk="1" hangingPunct="1">
              <a:lnSpc>
                <a:spcPct val="80000"/>
              </a:lnSpc>
              <a:buClr>
                <a:srgbClr val="FFCC00"/>
              </a:buClr>
              <a:buSzPct val="150000"/>
            </a:pPr>
            <a:endParaRPr lang="nl-NL" sz="1200" smtClean="0">
              <a:solidFill>
                <a:schemeClr val="tx1"/>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Steady cereal production between 1,6 up to 1,9 million ton</a:t>
            </a:r>
          </a:p>
          <a:p>
            <a:pPr marL="361950" indent="-361950" eaLnBrk="1" hangingPunct="1">
              <a:lnSpc>
                <a:spcPct val="80000"/>
              </a:lnSpc>
              <a:buClr>
                <a:schemeClr val="bg1"/>
              </a:buClr>
              <a:buSzPct val="150000"/>
              <a:buFontTx/>
              <a:buNone/>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Highest production per HA.</a:t>
            </a:r>
          </a:p>
          <a:p>
            <a:pPr lvl="1" eaLnBrk="1" hangingPunct="1">
              <a:lnSpc>
                <a:spcPct val="80000"/>
              </a:lnSpc>
              <a:buClr>
                <a:schemeClr val="bg1"/>
              </a:buClr>
              <a:buSzPct val="150000"/>
            </a:pPr>
            <a:r>
              <a:rPr lang="en-GB" sz="1800" smtClean="0">
                <a:solidFill>
                  <a:schemeClr val="bg2"/>
                </a:solidFill>
                <a:latin typeface="Arial" charset="0"/>
                <a:cs typeface="Arial" charset="0"/>
              </a:rPr>
              <a:t>8,8 ton per hectare</a:t>
            </a:r>
          </a:p>
          <a:p>
            <a:pPr lvl="1" eaLnBrk="1" hangingPunct="1">
              <a:lnSpc>
                <a:spcPct val="80000"/>
              </a:lnSpc>
              <a:buClr>
                <a:schemeClr val="bg1"/>
              </a:buClr>
              <a:buSzPct val="150000"/>
            </a:pPr>
            <a:r>
              <a:rPr lang="en-GB" sz="1800" smtClean="0">
                <a:solidFill>
                  <a:schemeClr val="bg2"/>
                </a:solidFill>
                <a:latin typeface="Arial" charset="0"/>
                <a:cs typeface="Arial" charset="0"/>
              </a:rPr>
              <a:t>Average EU 5,3 ton per hectare</a:t>
            </a:r>
          </a:p>
          <a:p>
            <a:pPr marL="361950" indent="-361950" eaLnBrk="1" hangingPunct="1">
              <a:lnSpc>
                <a:spcPct val="80000"/>
              </a:lnSpc>
              <a:buClr>
                <a:schemeClr val="bg1"/>
              </a:buClr>
              <a:buSzPct val="150000"/>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Yearly import of 8 to 9 million ton</a:t>
            </a:r>
          </a:p>
          <a:p>
            <a:pPr lvl="1" eaLnBrk="1" hangingPunct="1">
              <a:lnSpc>
                <a:spcPct val="80000"/>
              </a:lnSpc>
              <a:buClr>
                <a:schemeClr val="bg1"/>
              </a:buClr>
              <a:buSzPct val="150000"/>
            </a:pPr>
            <a:r>
              <a:rPr lang="en-GB" sz="1800" smtClean="0">
                <a:solidFill>
                  <a:schemeClr val="bg2"/>
                </a:solidFill>
                <a:latin typeface="Arial" charset="0"/>
                <a:cs typeface="Arial" charset="0"/>
              </a:rPr>
              <a:t>Origins: France, Germany, UK</a:t>
            </a:r>
          </a:p>
          <a:p>
            <a:pPr marL="361950" indent="-361950" eaLnBrk="1" hangingPunct="1">
              <a:lnSpc>
                <a:spcPct val="80000"/>
              </a:lnSpc>
              <a:buClr>
                <a:schemeClr val="bg1"/>
              </a:buClr>
              <a:buSzPct val="150000"/>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Cereals are important for crop rotation</a:t>
            </a:r>
          </a:p>
          <a:p>
            <a:pPr lvl="1" eaLnBrk="1" hangingPunct="1">
              <a:lnSpc>
                <a:spcPct val="80000"/>
              </a:lnSpc>
              <a:buClr>
                <a:schemeClr val="bg1"/>
              </a:buClr>
              <a:buSzPct val="150000"/>
            </a:pPr>
            <a:r>
              <a:rPr lang="en-GB" sz="1800" smtClean="0">
                <a:solidFill>
                  <a:schemeClr val="bg2"/>
                </a:solidFill>
                <a:latin typeface="Arial" charset="0"/>
                <a:cs typeface="Arial" charset="0"/>
              </a:rPr>
              <a:t>Higher prices </a:t>
            </a:r>
            <a:r>
              <a:rPr lang="en-GB" sz="1800" smtClean="0">
                <a:solidFill>
                  <a:schemeClr val="bg2"/>
                </a:solidFill>
                <a:latin typeface="Arial" charset="0"/>
                <a:cs typeface="Arial" charset="0"/>
                <a:sym typeface="Wingdings" pitchFamily="2" charset="2"/>
              </a:rPr>
              <a:t> Increasing economic importance for farmer</a:t>
            </a: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endParaRPr lang="nl-NL" sz="1800" smtClean="0">
              <a:solidFill>
                <a:schemeClr val="bg2"/>
              </a:solidFill>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noFill/>
        </p:spPr>
        <p:txBody>
          <a:bodyPr/>
          <a:lstStyle/>
          <a:p>
            <a:pPr eaLnBrk="1" hangingPunct="1"/>
            <a:r>
              <a:rPr lang="en-GB" cap="none" smtClean="0">
                <a:latin typeface="Arial" charset="0"/>
                <a:cs typeface="Arial" charset="0"/>
              </a:rPr>
              <a:t>Hungarian Corn</a:t>
            </a:r>
          </a:p>
        </p:txBody>
      </p:sp>
      <p:sp>
        <p:nvSpPr>
          <p:cNvPr id="105474" name="Rectangle 3"/>
          <p:cNvSpPr>
            <a:spLocks noGrp="1" noChangeArrowheads="1"/>
          </p:cNvSpPr>
          <p:nvPr>
            <p:ph type="body" idx="4294967295"/>
          </p:nvPr>
        </p:nvSpPr>
        <p:spPr/>
        <p:txBody>
          <a:bodyPr/>
          <a:lstStyle/>
          <a:p>
            <a:pPr eaLnBrk="1" hangingPunct="1"/>
            <a:r>
              <a:rPr lang="en-GB" smtClean="0">
                <a:latin typeface="Arial" charset="0"/>
                <a:cs typeface="Arial" charset="0"/>
              </a:rPr>
              <a:t>Production	6,5 mio ton</a:t>
            </a:r>
          </a:p>
          <a:p>
            <a:pPr eaLnBrk="1" hangingPunct="1"/>
            <a:r>
              <a:rPr lang="en-GB" smtClean="0">
                <a:latin typeface="Arial" charset="0"/>
                <a:cs typeface="Arial" charset="0"/>
              </a:rPr>
              <a:t>Available for export 2,7 mio ton</a:t>
            </a:r>
          </a:p>
          <a:p>
            <a:pPr eaLnBrk="1" hangingPunct="1"/>
            <a:r>
              <a:rPr lang="en-GB" smtClean="0">
                <a:latin typeface="Arial" charset="0"/>
                <a:cs typeface="Arial" charset="0"/>
              </a:rPr>
              <a:t>Destinations:</a:t>
            </a:r>
          </a:p>
          <a:p>
            <a:pPr lvl="1" eaLnBrk="1" hangingPunct="1"/>
            <a:r>
              <a:rPr lang="en-GB" smtClean="0">
                <a:latin typeface="Arial" charset="0"/>
                <a:cs typeface="Arial" charset="0"/>
              </a:rPr>
              <a:t>South of Germany	0,6 mio ton</a:t>
            </a:r>
          </a:p>
          <a:p>
            <a:pPr lvl="1" eaLnBrk="1" hangingPunct="1"/>
            <a:r>
              <a:rPr lang="en-GB" smtClean="0">
                <a:latin typeface="Arial" charset="0"/>
                <a:cs typeface="Arial" charset="0"/>
              </a:rPr>
              <a:t>North Italy		1,0 mio ton</a:t>
            </a:r>
          </a:p>
          <a:p>
            <a:pPr lvl="1" eaLnBrk="1" hangingPunct="1"/>
            <a:r>
              <a:rPr lang="en-GB" smtClean="0">
                <a:latin typeface="Arial" charset="0"/>
                <a:cs typeface="Arial" charset="0"/>
              </a:rPr>
              <a:t>Austria</a:t>
            </a:r>
          </a:p>
          <a:p>
            <a:pPr lvl="1" eaLnBrk="1" hangingPunct="1"/>
            <a:r>
              <a:rPr lang="en-GB" smtClean="0">
                <a:latin typeface="Arial" charset="0"/>
                <a:cs typeface="Arial" charset="0"/>
              </a:rPr>
              <a:t>Netherlands/Belgium	alternative Ukraine</a:t>
            </a:r>
          </a:p>
          <a:p>
            <a:pPr lvl="1" eaLnBrk="1" hangingPunct="1"/>
            <a:endParaRPr lang="en-GB"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noFill/>
        </p:spPr>
        <p:txBody>
          <a:bodyPr/>
          <a:lstStyle/>
          <a:p>
            <a:pPr eaLnBrk="1" hangingPunct="1"/>
            <a:r>
              <a:rPr lang="en-GB" cap="none" smtClean="0">
                <a:latin typeface="Arial" charset="0"/>
                <a:cs typeface="Arial" charset="0"/>
              </a:rPr>
              <a:t>Hungarian Wheat</a:t>
            </a:r>
          </a:p>
        </p:txBody>
      </p:sp>
      <p:sp>
        <p:nvSpPr>
          <p:cNvPr id="107522" name="Rectangle 3"/>
          <p:cNvSpPr>
            <a:spLocks noGrp="1" noChangeArrowheads="1"/>
          </p:cNvSpPr>
          <p:nvPr>
            <p:ph type="body" idx="4294967295"/>
          </p:nvPr>
        </p:nvSpPr>
        <p:spPr/>
        <p:txBody>
          <a:bodyPr/>
          <a:lstStyle/>
          <a:p>
            <a:pPr>
              <a:lnSpc>
                <a:spcPct val="90000"/>
              </a:lnSpc>
            </a:pPr>
            <a:r>
              <a:rPr lang="en-GB" sz="1800" smtClean="0">
                <a:latin typeface="Arial" charset="0"/>
                <a:cs typeface="Arial" charset="0"/>
              </a:rPr>
              <a:t>Production	5 mio ton</a:t>
            </a:r>
          </a:p>
          <a:p>
            <a:pPr>
              <a:lnSpc>
                <a:spcPct val="90000"/>
              </a:lnSpc>
            </a:pPr>
            <a:r>
              <a:rPr lang="en-GB" sz="1800" smtClean="0">
                <a:latin typeface="Arial" charset="0"/>
                <a:cs typeface="Arial" charset="0"/>
              </a:rPr>
              <a:t>Total export around 1,7 to 1,8 mio tons</a:t>
            </a:r>
          </a:p>
          <a:p>
            <a:pPr>
              <a:lnSpc>
                <a:spcPct val="90000"/>
              </a:lnSpc>
            </a:pPr>
            <a:r>
              <a:rPr lang="en-GB" sz="1800" smtClean="0">
                <a:latin typeface="Arial" charset="0"/>
                <a:cs typeface="Arial" charset="0"/>
              </a:rPr>
              <a:t>Exports to</a:t>
            </a:r>
          </a:p>
          <a:p>
            <a:pPr lvl="1">
              <a:lnSpc>
                <a:spcPct val="90000"/>
              </a:lnSpc>
            </a:pPr>
            <a:r>
              <a:rPr lang="en-GB" sz="1800" smtClean="0">
                <a:latin typeface="Arial" charset="0"/>
                <a:cs typeface="Arial" charset="0"/>
              </a:rPr>
              <a:t>Italy</a:t>
            </a:r>
            <a:r>
              <a:rPr lang="nl-NL" sz="1800" smtClean="0">
                <a:latin typeface="Arial" charset="0"/>
                <a:cs typeface="Arial" charset="0"/>
              </a:rPr>
              <a:t>		</a:t>
            </a:r>
            <a:r>
              <a:rPr lang="en-GB" sz="1800" smtClean="0">
                <a:latin typeface="Arial" charset="0"/>
                <a:cs typeface="Arial" charset="0"/>
              </a:rPr>
              <a:t>584.000 Mt</a:t>
            </a:r>
          </a:p>
          <a:p>
            <a:pPr lvl="1">
              <a:lnSpc>
                <a:spcPct val="90000"/>
              </a:lnSpc>
            </a:pPr>
            <a:r>
              <a:rPr lang="en-GB" sz="1800" smtClean="0">
                <a:latin typeface="Arial" charset="0"/>
                <a:cs typeface="Arial" charset="0"/>
              </a:rPr>
              <a:t>The Netherlands	276.000 Mt.</a:t>
            </a:r>
          </a:p>
          <a:p>
            <a:pPr lvl="1">
              <a:lnSpc>
                <a:spcPct val="90000"/>
              </a:lnSpc>
            </a:pPr>
            <a:r>
              <a:rPr lang="en-GB" sz="1800" smtClean="0">
                <a:latin typeface="Arial" charset="0"/>
                <a:cs typeface="Arial" charset="0"/>
              </a:rPr>
              <a:t>Austria</a:t>
            </a:r>
            <a:r>
              <a:rPr lang="nl-NL" sz="1800" smtClean="0">
                <a:latin typeface="Arial" charset="0"/>
                <a:cs typeface="Arial" charset="0"/>
              </a:rPr>
              <a:t>		</a:t>
            </a:r>
            <a:r>
              <a:rPr lang="en-GB" sz="1800" smtClean="0">
                <a:latin typeface="Arial" charset="0"/>
                <a:cs typeface="Arial" charset="0"/>
              </a:rPr>
              <a:t>206.000 Mt</a:t>
            </a:r>
          </a:p>
          <a:p>
            <a:pPr lvl="1">
              <a:lnSpc>
                <a:spcPct val="90000"/>
              </a:lnSpc>
            </a:pPr>
            <a:r>
              <a:rPr lang="en-GB" sz="1800" smtClean="0">
                <a:latin typeface="Arial" charset="0"/>
                <a:cs typeface="Arial" charset="0"/>
              </a:rPr>
              <a:t>Germany</a:t>
            </a:r>
            <a:r>
              <a:rPr lang="nl-NL" sz="1800" smtClean="0">
                <a:latin typeface="Arial" charset="0"/>
                <a:cs typeface="Arial" charset="0"/>
              </a:rPr>
              <a:t>		</a:t>
            </a:r>
            <a:r>
              <a:rPr lang="en-GB" sz="1800" smtClean="0">
                <a:latin typeface="Arial" charset="0"/>
                <a:cs typeface="Arial" charset="0"/>
              </a:rPr>
              <a:t>148.000 Mt</a:t>
            </a:r>
          </a:p>
          <a:p>
            <a:pPr lvl="1">
              <a:lnSpc>
                <a:spcPct val="90000"/>
              </a:lnSpc>
            </a:pPr>
            <a:r>
              <a:rPr lang="en-GB" sz="1800" smtClean="0">
                <a:latin typeface="Arial" charset="0"/>
                <a:cs typeface="Arial" charset="0"/>
              </a:rPr>
              <a:t>Slovenia</a:t>
            </a:r>
            <a:r>
              <a:rPr lang="nl-NL" sz="1800" smtClean="0">
                <a:latin typeface="Arial" charset="0"/>
                <a:cs typeface="Arial" charset="0"/>
              </a:rPr>
              <a:t>		</a:t>
            </a:r>
            <a:r>
              <a:rPr lang="en-GB" sz="1800" smtClean="0">
                <a:latin typeface="Arial" charset="0"/>
                <a:cs typeface="Arial" charset="0"/>
              </a:rPr>
              <a:t>140.000 Mt</a:t>
            </a:r>
          </a:p>
          <a:p>
            <a:pPr lvl="1">
              <a:lnSpc>
                <a:spcPct val="90000"/>
              </a:lnSpc>
            </a:pPr>
            <a:r>
              <a:rPr lang="en-GB" sz="1800" smtClean="0">
                <a:latin typeface="Arial" charset="0"/>
                <a:cs typeface="Arial" charset="0"/>
              </a:rPr>
              <a:t>Rumania</a:t>
            </a:r>
            <a:r>
              <a:rPr lang="nl-NL" sz="1800" smtClean="0">
                <a:latin typeface="Arial" charset="0"/>
                <a:cs typeface="Arial" charset="0"/>
              </a:rPr>
              <a:t>		123.000 Mt</a:t>
            </a:r>
          </a:p>
          <a:p>
            <a:pPr lvl="1">
              <a:lnSpc>
                <a:spcPct val="90000"/>
              </a:lnSpc>
            </a:pPr>
            <a:r>
              <a:rPr lang="nl-NL" sz="1800" smtClean="0">
                <a:latin typeface="Arial" charset="0"/>
                <a:cs typeface="Arial" charset="0"/>
              </a:rPr>
              <a:t>Poland		  81.000 Mt.</a:t>
            </a:r>
          </a:p>
          <a:p>
            <a:pPr lvl="1">
              <a:lnSpc>
                <a:spcPct val="90000"/>
              </a:lnSpc>
            </a:pPr>
            <a:r>
              <a:rPr lang="nl-NL" sz="1800" smtClean="0">
                <a:latin typeface="Arial" charset="0"/>
                <a:cs typeface="Arial" charset="0"/>
              </a:rPr>
              <a:t>Greece		  63.000 Mt</a:t>
            </a:r>
            <a:endParaRPr lang="en-GB" sz="1800" smtClean="0">
              <a:latin typeface="Arial" charset="0"/>
              <a:cs typeface="Arial" charset="0"/>
            </a:endParaRPr>
          </a:p>
          <a:p>
            <a:pPr lvl="1">
              <a:lnSpc>
                <a:spcPct val="90000"/>
              </a:lnSpc>
            </a:pPr>
            <a:r>
              <a:rPr lang="en-GB" sz="1800" smtClean="0">
                <a:latin typeface="Arial" charset="0"/>
                <a:cs typeface="Arial" charset="0"/>
              </a:rPr>
              <a:t>Slowakia		  22.000 Mt.</a:t>
            </a:r>
          </a:p>
          <a:p>
            <a:pPr lvl="1">
              <a:lnSpc>
                <a:spcPct val="90000"/>
              </a:lnSpc>
            </a:pPr>
            <a:r>
              <a:rPr lang="en-GB" sz="1800" smtClean="0">
                <a:latin typeface="Arial" charset="0"/>
                <a:cs typeface="Arial" charset="0"/>
              </a:rPr>
              <a:t>Small quantities to Spain, France, Cyprus, ..</a:t>
            </a:r>
          </a:p>
          <a:p>
            <a:pPr eaLnBrk="1" hangingPunct="1">
              <a:lnSpc>
                <a:spcPct val="90000"/>
              </a:lnSpc>
            </a:pPr>
            <a:endParaRPr lang="en-GB" sz="1800" smtClean="0">
              <a:latin typeface="Arial" charset="0"/>
              <a:cs typeface="Arial" charset="0"/>
            </a:endParaRPr>
          </a:p>
          <a:p>
            <a:pPr eaLnBrk="1" hangingPunct="1">
              <a:lnSpc>
                <a:spcPct val="90000"/>
              </a:lnSpc>
            </a:pPr>
            <a:endParaRPr lang="en-GB" sz="1800" smtClean="0">
              <a:latin typeface="Arial" charset="0"/>
              <a:cs typeface="Arial" charset="0"/>
            </a:endParaRPr>
          </a:p>
          <a:p>
            <a:pPr lvl="1" eaLnBrk="1" hangingPunct="1">
              <a:lnSpc>
                <a:spcPct val="90000"/>
              </a:lnSpc>
            </a:pPr>
            <a:endParaRPr lang="en-GB" sz="1800"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GB" cap="none" smtClean="0">
                <a:latin typeface="Arial" charset="0"/>
                <a:cs typeface="Arial" charset="0"/>
              </a:rPr>
              <a:t>World Cereals Balance (IGC)</a:t>
            </a:r>
          </a:p>
        </p:txBody>
      </p:sp>
      <p:sp>
        <p:nvSpPr>
          <p:cNvPr id="109570" name="Rectangle 3"/>
          <p:cNvSpPr>
            <a:spLocks noGrp="1" noChangeArrowheads="1"/>
          </p:cNvSpPr>
          <p:nvPr>
            <p:ph type="body" idx="1"/>
          </p:nvPr>
        </p:nvSpPr>
        <p:spPr/>
        <p:txBody>
          <a:bodyPr/>
          <a:lstStyle/>
          <a:p>
            <a:endParaRPr lang="en-GB" smtClean="0">
              <a:latin typeface="Arial" charset="0"/>
              <a:cs typeface="Arial" charset="0"/>
            </a:endParaRPr>
          </a:p>
        </p:txBody>
      </p:sp>
      <p:pic>
        <p:nvPicPr>
          <p:cNvPr id="109571" name="Picture 6"/>
          <p:cNvPicPr>
            <a:picLocks noChangeAspect="1" noChangeArrowheads="1"/>
          </p:cNvPicPr>
          <p:nvPr/>
        </p:nvPicPr>
        <p:blipFill>
          <a:blip r:embed="rId2"/>
          <a:srcRect/>
          <a:stretch>
            <a:fillRect/>
          </a:stretch>
        </p:blipFill>
        <p:spPr bwMode="auto">
          <a:xfrm>
            <a:off x="0" y="1600200"/>
            <a:ext cx="9144000" cy="48783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idx="4294967295"/>
          </p:nvPr>
        </p:nvSpPr>
        <p:spPr>
          <a:noFill/>
        </p:spPr>
        <p:txBody>
          <a:bodyPr/>
          <a:lstStyle/>
          <a:p>
            <a:pPr eaLnBrk="1" hangingPunct="1"/>
            <a:r>
              <a:rPr lang="nl-NL" cap="none" smtClean="0">
                <a:latin typeface="Arial" charset="0"/>
                <a:cs typeface="Arial" charset="0"/>
              </a:rPr>
              <a:t>Where do I take you?</a:t>
            </a:r>
          </a:p>
        </p:txBody>
      </p:sp>
      <p:sp>
        <p:nvSpPr>
          <p:cNvPr id="21506" name="Tijdelijke aanduiding voor inhoud 2"/>
          <p:cNvSpPr>
            <a:spLocks noGrp="1"/>
          </p:cNvSpPr>
          <p:nvPr>
            <p:ph idx="4294967295"/>
          </p:nvPr>
        </p:nvSpPr>
        <p:spPr/>
        <p:txBody>
          <a:bodyPr/>
          <a:lstStyle/>
          <a:p>
            <a:pPr eaLnBrk="1" hangingPunct="1"/>
            <a:r>
              <a:rPr lang="en-GB" sz="2400" smtClean="0">
                <a:latin typeface="Arial" charset="0"/>
                <a:cs typeface="Arial" charset="0"/>
              </a:rPr>
              <a:t>The association Het Comité</a:t>
            </a:r>
          </a:p>
          <a:p>
            <a:pPr eaLnBrk="1" hangingPunct="1"/>
            <a:r>
              <a:rPr lang="en-GB" sz="2400" smtClean="0">
                <a:latin typeface="Arial" charset="0"/>
                <a:cs typeface="Arial" charset="0"/>
              </a:rPr>
              <a:t>Food and feed safety</a:t>
            </a:r>
          </a:p>
          <a:p>
            <a:pPr eaLnBrk="1" hangingPunct="1"/>
            <a:r>
              <a:rPr lang="en-GB" sz="2400" smtClean="0">
                <a:latin typeface="Arial" charset="0"/>
                <a:cs typeface="Arial" charset="0"/>
              </a:rPr>
              <a:t>Traffic Amsterdam and Rotterdam ports</a:t>
            </a:r>
          </a:p>
          <a:p>
            <a:pPr eaLnBrk="1" hangingPunct="1"/>
            <a:r>
              <a:rPr lang="en-GB" sz="2400" smtClean="0">
                <a:latin typeface="Arial" charset="0"/>
                <a:cs typeface="Arial" charset="0"/>
              </a:rPr>
              <a:t>International development cereals</a:t>
            </a:r>
          </a:p>
          <a:p>
            <a:pPr lvl="1" eaLnBrk="1" hangingPunct="1"/>
            <a:r>
              <a:rPr lang="en-GB" sz="2400" smtClean="0">
                <a:latin typeface="Arial" charset="0"/>
                <a:cs typeface="Arial" charset="0"/>
              </a:rPr>
              <a:t>The Netherlands and Hungary</a:t>
            </a:r>
          </a:p>
          <a:p>
            <a:pPr eaLnBrk="1" hangingPunct="1"/>
            <a:r>
              <a:rPr lang="en-GB" sz="2400" smtClean="0">
                <a:latin typeface="Arial" charset="0"/>
                <a:cs typeface="Arial" charset="0"/>
              </a:rPr>
              <a:t>International development soya</a:t>
            </a:r>
          </a:p>
          <a:p>
            <a:pPr eaLnBrk="1" hangingPunct="1"/>
            <a:r>
              <a:rPr lang="en-GB" sz="2400" smtClean="0">
                <a:latin typeface="Arial" charset="0"/>
                <a:cs typeface="Arial" charset="0"/>
              </a:rPr>
              <a:t>What will cereal prices do?</a:t>
            </a:r>
          </a:p>
          <a:p>
            <a:pPr eaLnBrk="1" hangingPunct="1"/>
            <a:endParaRPr lang="en-GB" sz="2400" smtClean="0">
              <a:latin typeface="Arial" charset="0"/>
              <a:cs typeface="Arial" charset="0"/>
            </a:endParaRPr>
          </a:p>
          <a:p>
            <a:pPr eaLnBrk="1" hangingPunct="1">
              <a:buFontTx/>
              <a:buNone/>
            </a:pPr>
            <a:endParaRPr lang="en-GB" sz="2400" i="1"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a:noFill/>
        </p:spPr>
        <p:txBody>
          <a:bodyPr/>
          <a:lstStyle/>
          <a:p>
            <a:pPr eaLnBrk="1" hangingPunct="1"/>
            <a:r>
              <a:rPr lang="en-GB" cap="none" smtClean="0">
                <a:latin typeface="Arial" charset="0"/>
                <a:cs typeface="Arial" charset="0"/>
              </a:rPr>
              <a:t>EU Cereals Balance </a:t>
            </a:r>
          </a:p>
        </p:txBody>
      </p:sp>
      <p:sp>
        <p:nvSpPr>
          <p:cNvPr id="110594" name="Rectangle 3"/>
          <p:cNvSpPr>
            <a:spLocks noGrp="1" noChangeArrowheads="1"/>
          </p:cNvSpPr>
          <p:nvPr>
            <p:ph type="body" idx="4294967295"/>
          </p:nvPr>
        </p:nvSpPr>
        <p:spPr/>
        <p:txBody>
          <a:bodyPr/>
          <a:lstStyle/>
          <a:p>
            <a:pPr lvl="1" eaLnBrk="1" hangingPunct="1">
              <a:buFontTx/>
              <a:buNone/>
            </a:pPr>
            <a:endParaRPr lang="en-GB" smtClean="0">
              <a:latin typeface="Arial" charset="0"/>
              <a:cs typeface="Arial" charset="0"/>
            </a:endParaRPr>
          </a:p>
        </p:txBody>
      </p:sp>
      <p:pic>
        <p:nvPicPr>
          <p:cNvPr id="110595" name="Picture 4"/>
          <p:cNvPicPr>
            <a:picLocks noChangeAspect="1" noChangeArrowheads="1"/>
          </p:cNvPicPr>
          <p:nvPr/>
        </p:nvPicPr>
        <p:blipFill>
          <a:blip r:embed="rId3"/>
          <a:srcRect/>
          <a:stretch>
            <a:fillRect/>
          </a:stretch>
        </p:blipFill>
        <p:spPr bwMode="auto">
          <a:xfrm>
            <a:off x="0" y="1490663"/>
            <a:ext cx="9144000" cy="4994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77D47F22-488E-4905-9324-9B9403C6566C}" type="slidenum">
              <a:rPr lang="en-US" sz="1400">
                <a:solidFill>
                  <a:schemeClr val="bg1"/>
                </a:solidFill>
                <a:latin typeface="Verdana" pitchFamily="34" charset="0"/>
              </a:rPr>
              <a:pPr algn="ctr" defTabSz="914400" eaLnBrk="0" hangingPunct="0"/>
              <a:t>31</a:t>
            </a:fld>
            <a:endParaRPr lang="en-US" sz="1400">
              <a:solidFill>
                <a:schemeClr val="bg1"/>
              </a:solidFill>
              <a:latin typeface="Verdana" pitchFamily="34" charset="0"/>
            </a:endParaRPr>
          </a:p>
        </p:txBody>
      </p:sp>
      <p:sp>
        <p:nvSpPr>
          <p:cNvPr id="112642" name="Rectangle 2"/>
          <p:cNvSpPr>
            <a:spLocks noGrp="1" noChangeArrowheads="1"/>
          </p:cNvSpPr>
          <p:nvPr>
            <p:ph type="title" idx="4294967295"/>
          </p:nvPr>
        </p:nvSpPr>
        <p:spPr>
          <a:xfrm>
            <a:off x="685800" y="457200"/>
            <a:ext cx="7772400" cy="1143000"/>
          </a:xfrm>
          <a:noFill/>
        </p:spPr>
        <p:txBody>
          <a:bodyPr/>
          <a:lstStyle/>
          <a:p>
            <a:pPr eaLnBrk="1" hangingPunct="1"/>
            <a:r>
              <a:rPr lang="en-GB" sz="2800" b="0" cap="none" smtClean="0">
                <a:latin typeface="Arial" charset="0"/>
                <a:cs typeface="Arial" charset="0"/>
              </a:rPr>
              <a:t>International developments Soya</a:t>
            </a:r>
          </a:p>
        </p:txBody>
      </p:sp>
      <p:sp>
        <p:nvSpPr>
          <p:cNvPr id="112643" name="Rectangle 3"/>
          <p:cNvSpPr>
            <a:spLocks noGrp="1" noChangeArrowheads="1"/>
          </p:cNvSpPr>
          <p:nvPr>
            <p:ph type="body" idx="4294967295"/>
          </p:nvPr>
        </p:nvSpPr>
        <p:spPr/>
        <p:txBody>
          <a:bodyPr/>
          <a:lstStyle/>
          <a:p>
            <a:pPr eaLnBrk="1" hangingPunct="1"/>
            <a:endParaRPr lang="en-GB" smtClean="0">
              <a:latin typeface="Arial" charset="0"/>
              <a:cs typeface="Arial" charset="0"/>
            </a:endParaRPr>
          </a:p>
        </p:txBody>
      </p:sp>
      <p:pic>
        <p:nvPicPr>
          <p:cNvPr id="112644" name="Picture 9" descr="8808166-harvest-of-soy-farmers-hand-and-soybean">
            <a:hlinkClick r:id="rId2"/>
          </p:cNvPr>
          <p:cNvPicPr>
            <a:picLocks noChangeAspect="1" noChangeArrowheads="1"/>
          </p:cNvPicPr>
          <p:nvPr/>
        </p:nvPicPr>
        <p:blipFill>
          <a:blip r:embed="rId3"/>
          <a:srcRect/>
          <a:stretch>
            <a:fillRect/>
          </a:stretch>
        </p:blipFill>
        <p:spPr bwMode="auto">
          <a:xfrm>
            <a:off x="3175" y="1317625"/>
            <a:ext cx="9140825" cy="52911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Tijdelijke aanduiding voor dianummer 5"/>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491B0006-5165-4D0C-A6B4-201829632D0D}" type="slidenum">
              <a:rPr lang="en-US" sz="1400">
                <a:solidFill>
                  <a:schemeClr val="bg1"/>
                </a:solidFill>
                <a:latin typeface="Verdana" pitchFamily="34" charset="0"/>
              </a:rPr>
              <a:pPr algn="ctr" defTabSz="914400" eaLnBrk="0" hangingPunct="0"/>
              <a:t>32</a:t>
            </a:fld>
            <a:endParaRPr lang="en-US" sz="1400">
              <a:solidFill>
                <a:schemeClr val="bg1"/>
              </a:solidFill>
              <a:latin typeface="Verdana" pitchFamily="34" charset="0"/>
            </a:endParaRPr>
          </a:p>
        </p:txBody>
      </p:sp>
      <p:sp>
        <p:nvSpPr>
          <p:cNvPr id="108551" name="Rectangle 2"/>
          <p:cNvSpPr>
            <a:spLocks noGrp="1" noChangeArrowheads="1"/>
          </p:cNvSpPr>
          <p:nvPr>
            <p:ph type="title" idx="4294967295"/>
          </p:nvPr>
        </p:nvSpPr>
        <p:spPr>
          <a:noFill/>
        </p:spPr>
        <p:txBody>
          <a:bodyPr/>
          <a:lstStyle/>
          <a:p>
            <a:pPr eaLnBrk="1" hangingPunct="1"/>
            <a:r>
              <a:rPr lang="en-GB" sz="2800" b="0" cap="none" smtClean="0">
                <a:latin typeface="Arial" charset="0"/>
                <a:cs typeface="Arial" charset="0"/>
              </a:rPr>
              <a:t>World production and consumption Soya </a:t>
            </a:r>
            <a:br>
              <a:rPr lang="en-GB" sz="2800" b="0" cap="none" smtClean="0">
                <a:latin typeface="Arial" charset="0"/>
                <a:cs typeface="Arial" charset="0"/>
              </a:rPr>
            </a:br>
            <a:r>
              <a:rPr lang="en-GB" sz="2800" b="0" cap="none" smtClean="0">
                <a:latin typeface="Arial" charset="0"/>
                <a:cs typeface="Arial" charset="0"/>
              </a:rPr>
              <a:t>2010 – 2014 (Million tons)</a:t>
            </a:r>
          </a:p>
        </p:txBody>
      </p:sp>
      <p:sp>
        <p:nvSpPr>
          <p:cNvPr id="108552" name="Rectangle 3"/>
          <p:cNvSpPr>
            <a:spLocks noGrp="1" noChangeArrowheads="1"/>
          </p:cNvSpPr>
          <p:nvPr>
            <p:ph type="body" sz="half" idx="4294967295"/>
          </p:nvPr>
        </p:nvSpPr>
        <p:spPr>
          <a:xfrm>
            <a:off x="685800" y="1981200"/>
            <a:ext cx="3810000" cy="4114800"/>
          </a:xfrm>
        </p:spPr>
        <p:txBody>
          <a:bodyPr/>
          <a:lstStyle/>
          <a:p>
            <a:pPr marL="361950" indent="-361950" eaLnBrk="1" hangingPunct="1">
              <a:buClr>
                <a:srgbClr val="FFCC00"/>
              </a:buClr>
              <a:buSzPct val="150000"/>
            </a:pPr>
            <a:endParaRPr lang="nl-NL" sz="1800" smtClean="0">
              <a:solidFill>
                <a:schemeClr val="tx1"/>
              </a:solidFill>
              <a:latin typeface="Arial" charset="0"/>
              <a:cs typeface="Arial" charset="0"/>
            </a:endParaRPr>
          </a:p>
          <a:p>
            <a:pPr marL="361950" indent="-361950" eaLnBrk="1" hangingPunct="1">
              <a:buClr>
                <a:srgbClr val="FFCC00"/>
              </a:buClr>
              <a:buSzPct val="150000"/>
            </a:pPr>
            <a:endParaRPr lang="nl-NL" sz="1800" smtClean="0">
              <a:solidFill>
                <a:schemeClr val="tx1"/>
              </a:solidFill>
              <a:latin typeface="Arial" charset="0"/>
              <a:cs typeface="Arial" charset="0"/>
            </a:endParaRPr>
          </a:p>
          <a:p>
            <a:pPr marL="361950" indent="-361950" eaLnBrk="1" hangingPunct="1">
              <a:buClr>
                <a:srgbClr val="FFCC00"/>
              </a:buClr>
              <a:buSzPct val="150000"/>
            </a:pPr>
            <a:endParaRPr lang="nl-NL" sz="1800" smtClean="0">
              <a:solidFill>
                <a:schemeClr val="tx1"/>
              </a:solidFill>
              <a:latin typeface="Arial" charset="0"/>
              <a:cs typeface="Arial" charset="0"/>
            </a:endParaRPr>
          </a:p>
          <a:p>
            <a:pPr marL="361950" indent="-361950" eaLnBrk="1" hangingPunct="1">
              <a:buClr>
                <a:srgbClr val="FFCC00"/>
              </a:buClr>
              <a:buSzPct val="150000"/>
            </a:pPr>
            <a:endParaRPr lang="nl-NL" sz="2800" smtClean="0">
              <a:solidFill>
                <a:schemeClr val="tx1"/>
              </a:solidFill>
              <a:latin typeface="Arial" charset="0"/>
              <a:cs typeface="Arial" charset="0"/>
            </a:endParaRPr>
          </a:p>
        </p:txBody>
      </p:sp>
      <p:graphicFrame>
        <p:nvGraphicFramePr>
          <p:cNvPr id="108549" name="Object 4"/>
          <p:cNvGraphicFramePr>
            <a:graphicFrameLocks noGrp="1" noChangeAspect="1"/>
          </p:cNvGraphicFramePr>
          <p:nvPr>
            <p:ph sz="quarter" idx="4294967295"/>
          </p:nvPr>
        </p:nvGraphicFramePr>
        <p:xfrm>
          <a:off x="4648200" y="2030413"/>
          <a:ext cx="3810000" cy="1881187"/>
        </p:xfrm>
        <a:graphic>
          <a:graphicData uri="http://schemas.openxmlformats.org/presentationml/2006/ole">
            <mc:AlternateContent xmlns:mc="http://schemas.openxmlformats.org/markup-compatibility/2006">
              <mc:Choice xmlns:v="urn:schemas-microsoft-com:vml" Requires="v">
                <p:oleObj spid="_x0000_s108550" name="Grafiek" r:id="rId4" imgW="8467649" imgH="4181551" progId="Excel.Chart.8">
                  <p:embed/>
                </p:oleObj>
              </mc:Choice>
              <mc:Fallback>
                <p:oleObj name="Grafiek" r:id="rId4" imgW="8467649" imgH="4181551"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030413"/>
                        <a:ext cx="3810000" cy="188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ijdelijke aanduiding voor inhoud 8"/>
          <p:cNvGraphicFramePr>
            <a:graphicFrameLocks noGrp="1"/>
          </p:cNvGraphicFramePr>
          <p:nvPr>
            <p:ph sz="quarter" idx="4294967295"/>
          </p:nvPr>
        </p:nvGraphicFramePr>
        <p:xfrm>
          <a:off x="1187624" y="2348880"/>
          <a:ext cx="7270576" cy="37471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1"/>
          <p:cNvSpPr>
            <a:spLocks noGrp="1"/>
          </p:cNvSpPr>
          <p:nvPr>
            <p:ph type="title" idx="4294967295"/>
          </p:nvPr>
        </p:nvSpPr>
        <p:spPr>
          <a:noFill/>
        </p:spPr>
        <p:txBody>
          <a:bodyPr/>
          <a:lstStyle/>
          <a:p>
            <a:pPr eaLnBrk="1" hangingPunct="1"/>
            <a:r>
              <a:rPr lang="en-GB" sz="2800" b="0" cap="none" smtClean="0">
                <a:latin typeface="Arial" charset="0"/>
                <a:cs typeface="Arial" charset="0"/>
              </a:rPr>
              <a:t>Where are the stocks of Soya beans?</a:t>
            </a:r>
          </a:p>
        </p:txBody>
      </p:sp>
      <p:sp>
        <p:nvSpPr>
          <p:cNvPr id="116738" name="Tijdelijke aanduiding voor inhoud 2"/>
          <p:cNvSpPr>
            <a:spLocks noGrp="1"/>
          </p:cNvSpPr>
          <p:nvPr>
            <p:ph idx="4294967295"/>
          </p:nvPr>
        </p:nvSpPr>
        <p:spPr/>
        <p:txBody>
          <a:bodyPr/>
          <a:lstStyle/>
          <a:p>
            <a:pPr marL="361950" indent="-361950" eaLnBrk="1" hangingPunct="1">
              <a:lnSpc>
                <a:spcPct val="80000"/>
              </a:lnSpc>
              <a:buClr>
                <a:schemeClr val="bg1"/>
              </a:buClr>
              <a:buSzPct val="150000"/>
              <a:buFontTx/>
              <a:buNone/>
            </a:pPr>
            <a:r>
              <a:rPr lang="en-GB" sz="1800" smtClean="0">
                <a:solidFill>
                  <a:schemeClr val="bg2"/>
                </a:solidFill>
                <a:latin typeface="Arial" charset="0"/>
                <a:cs typeface="Arial" charset="0"/>
              </a:rPr>
              <a:t>Theoretical world soya beans stocks were on 30 June 2013</a:t>
            </a:r>
          </a:p>
          <a:p>
            <a:pPr marL="361950" indent="-361950" eaLnBrk="1" hangingPunct="1">
              <a:lnSpc>
                <a:spcPct val="80000"/>
              </a:lnSpc>
              <a:buClr>
                <a:schemeClr val="bg1"/>
              </a:buClr>
              <a:buSzPct val="150000"/>
              <a:buFontTx/>
              <a:buNone/>
            </a:pPr>
            <a:r>
              <a:rPr lang="en-GB" sz="1800" smtClean="0">
                <a:solidFill>
                  <a:schemeClr val="bg2"/>
                </a:solidFill>
                <a:latin typeface="Arial" charset="0"/>
                <a:cs typeface="Arial" charset="0"/>
              </a:rPr>
              <a:t>26,3 million tons of which:</a:t>
            </a:r>
          </a:p>
          <a:p>
            <a:pPr marL="361950" indent="-361950" eaLnBrk="1" hangingPunct="1">
              <a:lnSpc>
                <a:spcPct val="80000"/>
              </a:lnSpc>
              <a:buClr>
                <a:schemeClr val="bg1"/>
              </a:buClr>
              <a:buSzPct val="150000"/>
              <a:buFontTx/>
              <a:buNone/>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10,6 million tons in China 	40,3%</a:t>
            </a: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  3,8 million tons in the USA	14,4%</a:t>
            </a: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  3,4 million tons in Argentina 	12,9%</a:t>
            </a: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  2,3 million tons on Brazil	  8,7%</a:t>
            </a:r>
          </a:p>
          <a:p>
            <a:pPr marL="361950" indent="-361950" eaLnBrk="1" hangingPunct="1">
              <a:lnSpc>
                <a:spcPct val="80000"/>
              </a:lnSpc>
              <a:buClr>
                <a:schemeClr val="bg1"/>
              </a:buClr>
              <a:buSzPct val="150000"/>
            </a:pP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buFontTx/>
              <a:buNone/>
            </a:pPr>
            <a:r>
              <a:rPr lang="en-GB" sz="1800" smtClean="0">
                <a:solidFill>
                  <a:schemeClr val="bg2"/>
                </a:solidFill>
                <a:latin typeface="Arial" charset="0"/>
                <a:cs typeface="Arial" charset="0"/>
              </a:rPr>
              <a:t>Biggest soya beans importers are:</a:t>
            </a: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China	68 million tons 	</a:t>
            </a:r>
            <a:r>
              <a:rPr lang="en-GB" sz="1800" smtClean="0">
                <a:solidFill>
                  <a:schemeClr val="bg2"/>
                </a:solidFill>
                <a:latin typeface="Arial" charset="0"/>
                <a:cs typeface="Arial" charset="0"/>
                <a:sym typeface="Wingdings" pitchFamily="2" charset="2"/>
              </a:rPr>
              <a:t> increasing</a:t>
            </a: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r>
              <a:rPr lang="en-GB" sz="1800" smtClean="0">
                <a:solidFill>
                  <a:schemeClr val="bg2"/>
                </a:solidFill>
                <a:latin typeface="Arial" charset="0"/>
                <a:cs typeface="Arial" charset="0"/>
              </a:rPr>
              <a:t>EU		12,1 million tons 	</a:t>
            </a:r>
            <a:r>
              <a:rPr lang="en-GB" sz="1800" smtClean="0">
                <a:solidFill>
                  <a:schemeClr val="bg2"/>
                </a:solidFill>
                <a:latin typeface="Arial" charset="0"/>
                <a:cs typeface="Arial" charset="0"/>
                <a:sym typeface="Wingdings" pitchFamily="2" charset="2"/>
              </a:rPr>
              <a:t> steady </a:t>
            </a:r>
            <a:endParaRPr lang="en-GB" sz="1800" smtClean="0">
              <a:solidFill>
                <a:schemeClr val="bg2"/>
              </a:solidFill>
              <a:latin typeface="Arial" charset="0"/>
              <a:cs typeface="Arial" charset="0"/>
            </a:endParaRPr>
          </a:p>
          <a:p>
            <a:pPr marL="361950" indent="-361950" eaLnBrk="1" hangingPunct="1">
              <a:lnSpc>
                <a:spcPct val="80000"/>
              </a:lnSpc>
              <a:buClr>
                <a:schemeClr val="bg1"/>
              </a:buClr>
              <a:buSzPct val="150000"/>
            </a:pPr>
            <a:endParaRPr lang="en-GB" sz="1800" smtClean="0">
              <a:solidFill>
                <a:schemeClr val="bg2"/>
              </a:solidFill>
              <a:latin typeface="Arial" charset="0"/>
              <a:cs typeface="Arial" charset="0"/>
            </a:endParaRPr>
          </a:p>
        </p:txBody>
      </p:sp>
      <p:sp>
        <p:nvSpPr>
          <p:cNvPr id="116739"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7E951B1F-6AFB-4CB0-A381-483E561974AF}" type="slidenum">
              <a:rPr lang="en-US" sz="1400">
                <a:solidFill>
                  <a:schemeClr val="bg1"/>
                </a:solidFill>
                <a:latin typeface="Verdana" pitchFamily="34" charset="0"/>
              </a:rPr>
              <a:pPr algn="ctr" defTabSz="914400" eaLnBrk="0" hangingPunct="0"/>
              <a:t>33</a:t>
            </a:fld>
            <a:endParaRPr lang="en-US" sz="1400">
              <a:solidFill>
                <a:schemeClr val="bg1"/>
              </a:solidFill>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330200"/>
            <a:ext cx="7772400" cy="1143000"/>
          </a:xfrm>
        </p:spPr>
        <p:txBody>
          <a:bodyPr/>
          <a:lstStyle/>
          <a:p>
            <a:pPr eaLnBrk="1" hangingPunct="1"/>
            <a:r>
              <a:rPr lang="en-GB" cap="none" smtClean="0">
                <a:latin typeface="Arial" charset="0"/>
                <a:cs typeface="Arial" charset="0"/>
              </a:rPr>
              <a:t>The Brazilian logistic challenge</a:t>
            </a:r>
          </a:p>
        </p:txBody>
      </p:sp>
      <p:pic>
        <p:nvPicPr>
          <p:cNvPr id="117762" name="Picture 4"/>
          <p:cNvPicPr>
            <a:picLocks noGrp="1" noChangeAspect="1" noChangeArrowheads="1"/>
          </p:cNvPicPr>
          <p:nvPr>
            <p:ph type="body" idx="4294967295"/>
          </p:nvPr>
        </p:nvPicPr>
        <p:blipFill>
          <a:blip r:embed="rId3"/>
          <a:srcRect/>
          <a:stretch>
            <a:fillRect/>
          </a:stretch>
        </p:blipFill>
        <p:spPr>
          <a:xfrm>
            <a:off x="209550" y="1169988"/>
            <a:ext cx="5518150" cy="5316537"/>
          </a:xfrm>
        </p:spPr>
      </p:pic>
      <p:sp>
        <p:nvSpPr>
          <p:cNvPr id="117763" name="Text Box 5"/>
          <p:cNvSpPr txBox="1">
            <a:spLocks noChangeArrowheads="1"/>
          </p:cNvSpPr>
          <p:nvPr/>
        </p:nvSpPr>
        <p:spPr bwMode="auto">
          <a:xfrm>
            <a:off x="5918200" y="1473200"/>
            <a:ext cx="2990850" cy="5865813"/>
          </a:xfrm>
          <a:prstGeom prst="rect">
            <a:avLst/>
          </a:prstGeom>
          <a:noFill/>
          <a:ln w="9525">
            <a:noFill/>
            <a:miter lim="800000"/>
            <a:headEnd/>
            <a:tailEnd/>
          </a:ln>
        </p:spPr>
        <p:txBody>
          <a:bodyPr>
            <a:spAutoFit/>
          </a:bodyPr>
          <a:lstStyle/>
          <a:p>
            <a:pPr defTabSz="914400">
              <a:spcBef>
                <a:spcPct val="50000"/>
              </a:spcBef>
              <a:buFontTx/>
              <a:buChar char="•"/>
            </a:pPr>
            <a:r>
              <a:rPr lang="en-GB">
                <a:solidFill>
                  <a:schemeClr val="bg2"/>
                </a:solidFill>
              </a:rPr>
              <a:t>Modernize and increase capacity rail and water ways</a:t>
            </a:r>
          </a:p>
          <a:p>
            <a:pPr defTabSz="914400">
              <a:spcBef>
                <a:spcPct val="50000"/>
              </a:spcBef>
              <a:buFontTx/>
              <a:buChar char="•"/>
            </a:pPr>
            <a:r>
              <a:rPr lang="en-GB">
                <a:solidFill>
                  <a:schemeClr val="bg2"/>
                </a:solidFill>
              </a:rPr>
              <a:t>Increase capacity port infrastructure</a:t>
            </a:r>
          </a:p>
          <a:p>
            <a:pPr defTabSz="914400">
              <a:spcBef>
                <a:spcPct val="50000"/>
              </a:spcBef>
              <a:buFontTx/>
              <a:buChar char="•"/>
            </a:pPr>
            <a:r>
              <a:rPr lang="en-GB">
                <a:solidFill>
                  <a:schemeClr val="bg2"/>
                </a:solidFill>
              </a:rPr>
              <a:t>Complete overhaul of transport monopolies</a:t>
            </a:r>
          </a:p>
          <a:p>
            <a:pPr defTabSz="914400">
              <a:spcBef>
                <a:spcPct val="50000"/>
              </a:spcBef>
              <a:buFontTx/>
              <a:buChar char="•"/>
            </a:pPr>
            <a:r>
              <a:rPr lang="en-GB">
                <a:solidFill>
                  <a:schemeClr val="bg2"/>
                </a:solidFill>
              </a:rPr>
              <a:t>Reduce bureaucracy and more transparent legal framework</a:t>
            </a:r>
          </a:p>
          <a:p>
            <a:pPr defTabSz="914400">
              <a:spcBef>
                <a:spcPct val="50000"/>
              </a:spcBef>
              <a:buFontTx/>
              <a:buChar char="•"/>
            </a:pPr>
            <a:r>
              <a:rPr lang="en-GB">
                <a:solidFill>
                  <a:schemeClr val="bg2"/>
                </a:solidFill>
              </a:rPr>
              <a:t>Reduction union control over port facilities</a:t>
            </a:r>
          </a:p>
          <a:p>
            <a:pPr defTabSz="914400">
              <a:spcBef>
                <a:spcPct val="50000"/>
              </a:spcBef>
              <a:buFontTx/>
              <a:buChar char="•"/>
            </a:pPr>
            <a:r>
              <a:rPr lang="en-GB">
                <a:solidFill>
                  <a:schemeClr val="bg2"/>
                </a:solidFill>
              </a:rPr>
              <a:t>Integration transport modalities</a:t>
            </a:r>
          </a:p>
          <a:p>
            <a:pPr defTabSz="914400">
              <a:spcBef>
                <a:spcPct val="50000"/>
              </a:spcBef>
              <a:buFontTx/>
              <a:buChar char="•"/>
            </a:pPr>
            <a:endParaRPr lang="en-GB">
              <a:solidFill>
                <a:schemeClr val="bg2"/>
              </a:solidFill>
            </a:endParaRPr>
          </a:p>
          <a:p>
            <a:pPr defTabSz="914400">
              <a:spcBef>
                <a:spcPct val="50000"/>
              </a:spcBef>
              <a:buFontTx/>
              <a:buChar char="•"/>
            </a:pPr>
            <a:endParaRPr lang="en-GB"/>
          </a:p>
          <a:p>
            <a:pPr defTabSz="914400">
              <a:spcBef>
                <a:spcPct val="50000"/>
              </a:spcBef>
              <a:buFontTx/>
              <a:buChar char="•"/>
            </a:pPr>
            <a:endParaRPr lang="en-GB"/>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GB" cap="none" smtClean="0">
                <a:latin typeface="Arial" charset="0"/>
                <a:cs typeface="Arial" charset="0"/>
              </a:rPr>
              <a:t>The Brazilian Cost</a:t>
            </a:r>
          </a:p>
        </p:txBody>
      </p:sp>
      <p:pic>
        <p:nvPicPr>
          <p:cNvPr id="119810" name="Picture 4"/>
          <p:cNvPicPr>
            <a:picLocks noGrp="1" noChangeAspect="1" noChangeArrowheads="1"/>
          </p:cNvPicPr>
          <p:nvPr>
            <p:ph type="body" idx="4294967295"/>
          </p:nvPr>
        </p:nvPicPr>
        <p:blipFill>
          <a:blip r:embed="rId3"/>
          <a:srcRect/>
          <a:stretch>
            <a:fillRect/>
          </a:stretch>
        </p:blipFill>
        <p:spPr>
          <a:xfrm>
            <a:off x="155575" y="1752600"/>
            <a:ext cx="4351338" cy="4114800"/>
          </a:xfrm>
        </p:spPr>
      </p:pic>
      <p:pic>
        <p:nvPicPr>
          <p:cNvPr id="119811" name="Picture 5"/>
          <p:cNvPicPr>
            <a:picLocks noChangeAspect="1" noChangeArrowheads="1"/>
          </p:cNvPicPr>
          <p:nvPr/>
        </p:nvPicPr>
        <p:blipFill>
          <a:blip r:embed="rId4"/>
          <a:srcRect/>
          <a:stretch>
            <a:fillRect/>
          </a:stretch>
        </p:blipFill>
        <p:spPr bwMode="auto">
          <a:xfrm>
            <a:off x="5106988" y="1752600"/>
            <a:ext cx="1944687" cy="1093788"/>
          </a:xfrm>
          <a:prstGeom prst="rect">
            <a:avLst/>
          </a:prstGeom>
          <a:noFill/>
          <a:ln w="9525">
            <a:noFill/>
            <a:miter lim="800000"/>
            <a:headEnd/>
            <a:tailEnd/>
          </a:ln>
        </p:spPr>
      </p:pic>
      <p:pic>
        <p:nvPicPr>
          <p:cNvPr id="119812" name="Picture 6"/>
          <p:cNvPicPr>
            <a:picLocks noChangeAspect="1" noChangeArrowheads="1"/>
          </p:cNvPicPr>
          <p:nvPr/>
        </p:nvPicPr>
        <p:blipFill>
          <a:blip r:embed="rId5"/>
          <a:srcRect/>
          <a:stretch>
            <a:fillRect/>
          </a:stretch>
        </p:blipFill>
        <p:spPr bwMode="auto">
          <a:xfrm>
            <a:off x="5106988" y="2846388"/>
            <a:ext cx="1944687" cy="1147762"/>
          </a:xfrm>
          <a:prstGeom prst="rect">
            <a:avLst/>
          </a:prstGeom>
          <a:noFill/>
          <a:ln w="9525">
            <a:noFill/>
            <a:miter lim="800000"/>
            <a:headEnd/>
            <a:tailEnd/>
          </a:ln>
        </p:spPr>
      </p:pic>
      <p:pic>
        <p:nvPicPr>
          <p:cNvPr id="119813" name="Picture 7"/>
          <p:cNvPicPr>
            <a:picLocks noChangeAspect="1" noChangeArrowheads="1"/>
          </p:cNvPicPr>
          <p:nvPr/>
        </p:nvPicPr>
        <p:blipFill>
          <a:blip r:embed="rId6"/>
          <a:srcRect/>
          <a:stretch>
            <a:fillRect/>
          </a:stretch>
        </p:blipFill>
        <p:spPr bwMode="auto">
          <a:xfrm>
            <a:off x="5094288" y="3994150"/>
            <a:ext cx="1944687" cy="1331913"/>
          </a:xfrm>
          <a:prstGeom prst="rect">
            <a:avLst/>
          </a:prstGeom>
          <a:noFill/>
          <a:ln w="9525">
            <a:noFill/>
            <a:miter lim="800000"/>
            <a:headEnd/>
            <a:tailEnd/>
          </a:ln>
        </p:spPr>
      </p:pic>
      <p:pic>
        <p:nvPicPr>
          <p:cNvPr id="119814" name="Picture 8"/>
          <p:cNvPicPr>
            <a:picLocks noChangeAspect="1" noChangeArrowheads="1"/>
          </p:cNvPicPr>
          <p:nvPr/>
        </p:nvPicPr>
        <p:blipFill>
          <a:blip r:embed="rId7"/>
          <a:srcRect/>
          <a:stretch>
            <a:fillRect/>
          </a:stretch>
        </p:blipFill>
        <p:spPr bwMode="auto">
          <a:xfrm>
            <a:off x="7051675" y="1752600"/>
            <a:ext cx="1801813" cy="1095375"/>
          </a:xfrm>
          <a:prstGeom prst="rect">
            <a:avLst/>
          </a:prstGeom>
          <a:noFill/>
          <a:ln w="9525">
            <a:noFill/>
            <a:miter lim="800000"/>
            <a:headEnd/>
            <a:tailEnd/>
          </a:ln>
        </p:spPr>
      </p:pic>
      <p:pic>
        <p:nvPicPr>
          <p:cNvPr id="119815" name="Picture 9"/>
          <p:cNvPicPr>
            <a:picLocks noChangeAspect="1" noChangeArrowheads="1"/>
          </p:cNvPicPr>
          <p:nvPr/>
        </p:nvPicPr>
        <p:blipFill>
          <a:blip r:embed="rId8"/>
          <a:srcRect/>
          <a:stretch>
            <a:fillRect/>
          </a:stretch>
        </p:blipFill>
        <p:spPr bwMode="auto">
          <a:xfrm>
            <a:off x="7051675" y="2847975"/>
            <a:ext cx="1774825" cy="1146175"/>
          </a:xfrm>
          <a:prstGeom prst="rect">
            <a:avLst/>
          </a:prstGeom>
          <a:noFill/>
          <a:ln w="9525">
            <a:noFill/>
            <a:miter lim="800000"/>
            <a:headEnd/>
            <a:tailEnd/>
          </a:ln>
        </p:spPr>
      </p:pic>
      <p:pic>
        <p:nvPicPr>
          <p:cNvPr id="119816" name="Picture 10"/>
          <p:cNvPicPr>
            <a:picLocks noChangeAspect="1" noChangeArrowheads="1"/>
          </p:cNvPicPr>
          <p:nvPr/>
        </p:nvPicPr>
        <p:blipFill>
          <a:blip r:embed="rId9"/>
          <a:srcRect/>
          <a:stretch>
            <a:fillRect/>
          </a:stretch>
        </p:blipFill>
        <p:spPr bwMode="auto">
          <a:xfrm>
            <a:off x="7038975" y="3994150"/>
            <a:ext cx="1774825" cy="1331913"/>
          </a:xfrm>
          <a:prstGeom prst="rect">
            <a:avLst/>
          </a:prstGeom>
          <a:noFill/>
          <a:ln w="9525">
            <a:noFill/>
            <a:miter lim="800000"/>
            <a:headEnd/>
            <a:tailEnd/>
          </a:ln>
        </p:spPr>
      </p:pic>
      <p:sp>
        <p:nvSpPr>
          <p:cNvPr id="119817" name="Text Box 11"/>
          <p:cNvSpPr txBox="1">
            <a:spLocks noChangeArrowheads="1"/>
          </p:cNvSpPr>
          <p:nvPr/>
        </p:nvSpPr>
        <p:spPr bwMode="auto">
          <a:xfrm>
            <a:off x="4506913" y="3265488"/>
            <a:ext cx="587375" cy="701675"/>
          </a:xfrm>
          <a:prstGeom prst="rect">
            <a:avLst/>
          </a:prstGeom>
          <a:noFill/>
          <a:ln w="9525">
            <a:noFill/>
            <a:miter lim="800000"/>
            <a:headEnd/>
            <a:tailEnd/>
          </a:ln>
        </p:spPr>
        <p:txBody>
          <a:bodyPr>
            <a:spAutoFit/>
          </a:bodyPr>
          <a:lstStyle/>
          <a:p>
            <a:pPr defTabSz="914400">
              <a:spcBef>
                <a:spcPct val="50000"/>
              </a:spcBef>
            </a:pPr>
            <a:r>
              <a:rPr lang="en-GB" sz="4000">
                <a:solidFill>
                  <a:schemeClr val="bg1"/>
                </a:solidFill>
              </a:rPr>
              <a:t>=</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GB" cap="none" smtClean="0">
                <a:latin typeface="Arial" charset="0"/>
                <a:cs typeface="Arial" charset="0"/>
              </a:rPr>
              <a:t>Transport modalities for Export</a:t>
            </a:r>
          </a:p>
        </p:txBody>
      </p:sp>
      <p:pic>
        <p:nvPicPr>
          <p:cNvPr id="121858" name="Picture 4"/>
          <p:cNvPicPr>
            <a:picLocks noGrp="1" noChangeAspect="1" noChangeArrowheads="1"/>
          </p:cNvPicPr>
          <p:nvPr>
            <p:ph type="body" idx="4294967295"/>
          </p:nvPr>
        </p:nvPicPr>
        <p:blipFill>
          <a:blip r:embed="rId3"/>
          <a:srcRect/>
          <a:stretch>
            <a:fillRect/>
          </a:stretch>
        </p:blipFill>
        <p:spPr>
          <a:xfrm>
            <a:off x="700088" y="2613025"/>
            <a:ext cx="6308725" cy="2205038"/>
          </a:xfrm>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r>
              <a:rPr lang="en-GB" cap="none" smtClean="0">
                <a:latin typeface="Arial" charset="0"/>
                <a:cs typeface="Arial" charset="0"/>
              </a:rPr>
              <a:t>The crushing future</a:t>
            </a:r>
          </a:p>
        </p:txBody>
      </p:sp>
      <p:pic>
        <p:nvPicPr>
          <p:cNvPr id="123906" name="Picture 4"/>
          <p:cNvPicPr>
            <a:picLocks noGrp="1" noChangeAspect="1" noChangeArrowheads="1"/>
          </p:cNvPicPr>
          <p:nvPr>
            <p:ph type="body" idx="4294967295"/>
          </p:nvPr>
        </p:nvPicPr>
        <p:blipFill>
          <a:blip r:embed="rId3"/>
          <a:srcRect/>
          <a:stretch>
            <a:fillRect/>
          </a:stretch>
        </p:blipFill>
        <p:spPr>
          <a:xfrm>
            <a:off x="1897063" y="1447800"/>
            <a:ext cx="4921250" cy="4337050"/>
          </a:xfrm>
        </p:spPr>
      </p:pic>
      <p:sp>
        <p:nvSpPr>
          <p:cNvPr id="123907" name="Text Box 5"/>
          <p:cNvSpPr txBox="1">
            <a:spLocks noChangeArrowheads="1"/>
          </p:cNvSpPr>
          <p:nvPr/>
        </p:nvSpPr>
        <p:spPr bwMode="auto">
          <a:xfrm>
            <a:off x="1214438" y="5959475"/>
            <a:ext cx="7772400" cy="396875"/>
          </a:xfrm>
          <a:prstGeom prst="rect">
            <a:avLst/>
          </a:prstGeom>
          <a:noFill/>
          <a:ln w="9525">
            <a:noFill/>
            <a:miter lim="800000"/>
            <a:headEnd/>
            <a:tailEnd/>
          </a:ln>
        </p:spPr>
        <p:txBody>
          <a:bodyPr>
            <a:spAutoFit/>
          </a:bodyPr>
          <a:lstStyle/>
          <a:p>
            <a:pPr defTabSz="914400">
              <a:spcBef>
                <a:spcPct val="20000"/>
              </a:spcBef>
            </a:pPr>
            <a:r>
              <a:rPr lang="en-GB" sz="2000">
                <a:solidFill>
                  <a:schemeClr val="bg2"/>
                </a:solidFill>
              </a:rPr>
              <a:t>By 2020 Brazil expects to process/crush 80% of its total production.</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el 1"/>
          <p:cNvSpPr>
            <a:spLocks noGrp="1"/>
          </p:cNvSpPr>
          <p:nvPr>
            <p:ph type="title" idx="4294967295"/>
          </p:nvPr>
        </p:nvSpPr>
        <p:spPr>
          <a:noFill/>
        </p:spPr>
        <p:txBody>
          <a:bodyPr/>
          <a:lstStyle/>
          <a:p>
            <a:pPr eaLnBrk="1" hangingPunct="1"/>
            <a:r>
              <a:rPr lang="en-GB" sz="3200" b="0" cap="none" smtClean="0">
                <a:latin typeface="Arial" charset="0"/>
                <a:cs typeface="Arial" charset="0"/>
              </a:rPr>
              <a:t>Imports</a:t>
            </a:r>
            <a:r>
              <a:rPr lang="nl-NL" sz="3200" b="0" cap="none" smtClean="0">
                <a:latin typeface="Arial" charset="0"/>
                <a:cs typeface="Arial" charset="0"/>
              </a:rPr>
              <a:t> proteins (a.o soya) into the EU</a:t>
            </a:r>
            <a:br>
              <a:rPr lang="nl-NL" sz="3200" b="0" cap="none" smtClean="0">
                <a:latin typeface="Arial" charset="0"/>
                <a:cs typeface="Arial" charset="0"/>
              </a:rPr>
            </a:br>
            <a:endParaRPr lang="nl-NL" sz="3200" b="0" cap="none" smtClean="0">
              <a:latin typeface="Arial" charset="0"/>
              <a:cs typeface="Arial" charset="0"/>
            </a:endParaRPr>
          </a:p>
        </p:txBody>
      </p:sp>
      <p:sp>
        <p:nvSpPr>
          <p:cNvPr id="125954" name="Tijdelijke aanduiding voor inhoud 2"/>
          <p:cNvSpPr>
            <a:spLocks noGrp="1"/>
          </p:cNvSpPr>
          <p:nvPr>
            <p:ph idx="4294967295"/>
          </p:nvPr>
        </p:nvSpPr>
        <p:spPr>
          <a:xfrm>
            <a:off x="685800" y="1625600"/>
            <a:ext cx="7772400" cy="4114800"/>
          </a:xfrm>
        </p:spPr>
        <p:txBody>
          <a:bodyPr lIns="91432" tIns="45716" rIns="91432" bIns="45716"/>
          <a:lstStyle/>
          <a:p>
            <a:pPr marL="457200" indent="-457200" defTabSz="863600" eaLnBrk="1" hangingPunct="1">
              <a:buClr>
                <a:schemeClr val="bg1"/>
              </a:buClr>
              <a:buSzPct val="150000"/>
              <a:buFontTx/>
              <a:buNone/>
            </a:pPr>
            <a:r>
              <a:rPr lang="en-GB" sz="1800" smtClean="0">
                <a:solidFill>
                  <a:schemeClr val="bg2"/>
                </a:solidFill>
                <a:latin typeface="Arial" charset="0"/>
                <a:cs typeface="Arial" charset="0"/>
              </a:rPr>
              <a:t>Steady import of 12 million tons soya beans</a:t>
            </a:r>
          </a:p>
          <a:p>
            <a:pPr lvl="1" defTabSz="863600" eaLnBrk="1" hangingPunct="1">
              <a:buClr>
                <a:schemeClr val="bg1"/>
              </a:buClr>
              <a:buSzPct val="150000"/>
            </a:pPr>
            <a:r>
              <a:rPr lang="en-GB" sz="1800" smtClean="0">
                <a:solidFill>
                  <a:schemeClr val="bg2"/>
                </a:solidFill>
                <a:latin typeface="Arial" charset="0"/>
                <a:cs typeface="Arial" charset="0"/>
              </a:rPr>
              <a:t>Permitted GMO events</a:t>
            </a:r>
          </a:p>
          <a:p>
            <a:pPr lvl="1" defTabSz="863600" eaLnBrk="1" hangingPunct="1">
              <a:buClr>
                <a:schemeClr val="bg1"/>
              </a:buClr>
              <a:buSzPct val="150000"/>
            </a:pPr>
            <a:r>
              <a:rPr lang="en-GB" sz="1800" smtClean="0">
                <a:solidFill>
                  <a:schemeClr val="bg2"/>
                </a:solidFill>
                <a:latin typeface="Arial" charset="0"/>
                <a:cs typeface="Arial" charset="0"/>
              </a:rPr>
              <a:t>Pipeline of not permitted GMO events</a:t>
            </a:r>
          </a:p>
          <a:p>
            <a:pPr marL="457200" indent="-457200" defTabSz="863600" eaLnBrk="1" hangingPunct="1">
              <a:buClr>
                <a:schemeClr val="bg1"/>
              </a:buClr>
              <a:buSzPct val="150000"/>
            </a:pPr>
            <a:endParaRPr lang="en-GB" sz="1800" smtClean="0">
              <a:solidFill>
                <a:schemeClr val="bg2"/>
              </a:solidFill>
              <a:latin typeface="Arial" charset="0"/>
              <a:cs typeface="Arial" charset="0"/>
            </a:endParaRPr>
          </a:p>
          <a:p>
            <a:pPr marL="457200" indent="-457200" defTabSz="863600" eaLnBrk="1" hangingPunct="1">
              <a:buClr>
                <a:schemeClr val="bg1"/>
              </a:buClr>
              <a:buSzPct val="150000"/>
            </a:pPr>
            <a:r>
              <a:rPr lang="en-GB" sz="1800" smtClean="0">
                <a:solidFill>
                  <a:schemeClr val="bg2"/>
                </a:solidFill>
                <a:latin typeface="Arial" charset="0"/>
                <a:cs typeface="Arial" charset="0"/>
              </a:rPr>
              <a:t>Relatively limited production of:</a:t>
            </a:r>
          </a:p>
          <a:p>
            <a:pPr lvl="1" defTabSz="863600" eaLnBrk="1" hangingPunct="1">
              <a:buClr>
                <a:schemeClr val="bg1"/>
              </a:buClr>
              <a:buSzPct val="150000"/>
            </a:pPr>
            <a:r>
              <a:rPr lang="en-GB" sz="1800" smtClean="0">
                <a:solidFill>
                  <a:schemeClr val="bg2"/>
                </a:solidFill>
                <a:latin typeface="Arial" charset="0"/>
                <a:cs typeface="Arial" charset="0"/>
              </a:rPr>
              <a:t>Rape seed 20,5 million tons</a:t>
            </a:r>
          </a:p>
          <a:p>
            <a:pPr lvl="1" defTabSz="863600" eaLnBrk="1" hangingPunct="1">
              <a:buClr>
                <a:schemeClr val="bg1"/>
              </a:buClr>
              <a:buSzPct val="150000"/>
            </a:pPr>
            <a:r>
              <a:rPr lang="en-GB" sz="1800" smtClean="0">
                <a:solidFill>
                  <a:schemeClr val="bg2"/>
                </a:solidFill>
                <a:latin typeface="Arial" charset="0"/>
                <a:cs typeface="Arial" charset="0"/>
              </a:rPr>
              <a:t>Sunflower seed 8,1 million tons</a:t>
            </a:r>
          </a:p>
          <a:p>
            <a:pPr lvl="1" defTabSz="863600" eaLnBrk="1" hangingPunct="1">
              <a:buClr>
                <a:schemeClr val="bg1"/>
              </a:buClr>
              <a:buSzPct val="150000"/>
            </a:pPr>
            <a:r>
              <a:rPr lang="en-GB" sz="1800" smtClean="0">
                <a:solidFill>
                  <a:schemeClr val="bg2"/>
                </a:solidFill>
                <a:latin typeface="Arial" charset="0"/>
                <a:cs typeface="Arial" charset="0"/>
              </a:rPr>
              <a:t>Soya 1,0 million tons</a:t>
            </a:r>
          </a:p>
          <a:p>
            <a:pPr lvl="1" defTabSz="863600" eaLnBrk="1" hangingPunct="1">
              <a:buClr>
                <a:schemeClr val="bg1"/>
              </a:buClr>
              <a:buSzPct val="150000"/>
            </a:pPr>
            <a:r>
              <a:rPr lang="en-GB" sz="1800" smtClean="0">
                <a:solidFill>
                  <a:schemeClr val="bg2"/>
                </a:solidFill>
                <a:latin typeface="Arial" charset="0"/>
                <a:cs typeface="Arial" charset="0"/>
              </a:rPr>
              <a:t>Minor quantities of linseed, peas, beans and lupines</a:t>
            </a:r>
          </a:p>
          <a:p>
            <a:pPr marL="457200" indent="-457200" defTabSz="863600" eaLnBrk="1" hangingPunct="1">
              <a:buClr>
                <a:schemeClr val="bg1"/>
              </a:buClr>
              <a:buSzPct val="150000"/>
            </a:pPr>
            <a:endParaRPr lang="en-GB" sz="1800" smtClean="0">
              <a:solidFill>
                <a:schemeClr val="bg2"/>
              </a:solidFill>
              <a:latin typeface="Arial" charset="0"/>
              <a:cs typeface="Arial" charset="0"/>
            </a:endParaRPr>
          </a:p>
          <a:p>
            <a:pPr marL="457200" indent="-457200" defTabSz="863600" eaLnBrk="1" hangingPunct="1">
              <a:buClr>
                <a:schemeClr val="bg1"/>
              </a:buClr>
              <a:buSzPct val="150000"/>
            </a:pPr>
            <a:r>
              <a:rPr lang="en-GB" sz="1800" smtClean="0">
                <a:solidFill>
                  <a:schemeClr val="bg2"/>
                </a:solidFill>
                <a:latin typeface="Arial" charset="0"/>
                <a:cs typeface="Arial" charset="0"/>
              </a:rPr>
              <a:t>Possibilities in the long term of increasing acreage in the EU</a:t>
            </a:r>
          </a:p>
          <a:p>
            <a:pPr lvl="1" defTabSz="863600" eaLnBrk="1" hangingPunct="1">
              <a:buClr>
                <a:schemeClr val="bg1"/>
              </a:buClr>
              <a:buSzPct val="150000"/>
            </a:pPr>
            <a:r>
              <a:rPr lang="en-GB" sz="1800" smtClean="0">
                <a:solidFill>
                  <a:schemeClr val="bg2"/>
                </a:solidFill>
                <a:latin typeface="Arial" charset="0"/>
                <a:cs typeface="Arial" charset="0"/>
              </a:rPr>
              <a:t>Testing all over EU</a:t>
            </a:r>
          </a:p>
          <a:p>
            <a:pPr lvl="1" defTabSz="863600" eaLnBrk="1" hangingPunct="1">
              <a:buClr>
                <a:schemeClr val="bg1"/>
              </a:buClr>
              <a:buSzPct val="150000"/>
            </a:pPr>
            <a:r>
              <a:rPr lang="en-GB" sz="1800" smtClean="0">
                <a:solidFill>
                  <a:schemeClr val="bg2"/>
                </a:solidFill>
                <a:latin typeface="Arial" charset="0"/>
                <a:cs typeface="Arial" charset="0"/>
              </a:rPr>
              <a:t>OPPORTUNITIES!</a:t>
            </a:r>
          </a:p>
          <a:p>
            <a:pPr marL="457200" indent="-457200" defTabSz="863600" eaLnBrk="1" hangingPunct="1">
              <a:buClr>
                <a:schemeClr val="bg1"/>
              </a:buClr>
              <a:buSzPct val="150000"/>
              <a:buFontTx/>
              <a:buNone/>
            </a:pPr>
            <a:endParaRPr lang="en-GB" sz="1800" smtClean="0">
              <a:solidFill>
                <a:schemeClr val="bg2"/>
              </a:solidFill>
              <a:latin typeface="Arial" charset="0"/>
              <a:cs typeface="Arial" charset="0"/>
            </a:endParaRPr>
          </a:p>
        </p:txBody>
      </p:sp>
      <p:sp>
        <p:nvSpPr>
          <p:cNvPr id="125955"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98E6F0DF-0C89-4FBE-9F73-EC8A8349DAE5}" type="slidenum">
              <a:rPr lang="en-US" sz="1400">
                <a:solidFill>
                  <a:schemeClr val="bg1"/>
                </a:solidFill>
                <a:latin typeface="Verdana" pitchFamily="34" charset="0"/>
              </a:rPr>
              <a:pPr algn="ctr" defTabSz="914400" eaLnBrk="0" hangingPunct="0"/>
              <a:t>38</a:t>
            </a:fld>
            <a:endParaRPr lang="en-US" sz="1400">
              <a:solidFill>
                <a:schemeClr val="bg1"/>
              </a:solidFill>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el 1"/>
          <p:cNvSpPr>
            <a:spLocks noGrp="1"/>
          </p:cNvSpPr>
          <p:nvPr>
            <p:ph type="title" idx="4294967295"/>
          </p:nvPr>
        </p:nvSpPr>
        <p:spPr>
          <a:noFill/>
        </p:spPr>
        <p:txBody>
          <a:bodyPr/>
          <a:lstStyle/>
          <a:p>
            <a:pPr eaLnBrk="1" hangingPunct="1"/>
            <a:r>
              <a:rPr lang="en-GB" sz="3200" b="0" cap="none" smtClean="0">
                <a:latin typeface="Arial" charset="0"/>
                <a:cs typeface="Arial" charset="0"/>
              </a:rPr>
              <a:t>What will cereal prices do?</a:t>
            </a:r>
          </a:p>
        </p:txBody>
      </p:sp>
      <p:sp>
        <p:nvSpPr>
          <p:cNvPr id="126978" name="Tijdelijke aanduiding voor inhoud 2"/>
          <p:cNvSpPr>
            <a:spLocks noGrp="1"/>
          </p:cNvSpPr>
          <p:nvPr>
            <p:ph idx="4294967295"/>
          </p:nvPr>
        </p:nvSpPr>
        <p:spPr/>
        <p:txBody>
          <a:bodyPr/>
          <a:lstStyle/>
          <a:p>
            <a:pPr eaLnBrk="1" hangingPunct="1"/>
            <a:r>
              <a:rPr lang="en-GB" sz="1800" smtClean="0">
                <a:solidFill>
                  <a:schemeClr val="bg2"/>
                </a:solidFill>
                <a:latin typeface="Arial" charset="0"/>
                <a:cs typeface="Arial" charset="0"/>
              </a:rPr>
              <a:t>Increase World population up to 9 billion in 2050</a:t>
            </a:r>
          </a:p>
          <a:p>
            <a:pPr eaLnBrk="1" hangingPunct="1"/>
            <a:r>
              <a:rPr lang="en-GB" sz="1800" smtClean="0">
                <a:solidFill>
                  <a:schemeClr val="bg2"/>
                </a:solidFill>
                <a:latin typeface="Arial" charset="0"/>
                <a:cs typeface="Arial" charset="0"/>
              </a:rPr>
              <a:t>Economic growth </a:t>
            </a:r>
            <a:r>
              <a:rPr lang="en-GB" sz="1800" smtClean="0">
                <a:solidFill>
                  <a:schemeClr val="bg2"/>
                </a:solidFill>
                <a:latin typeface="Arial" charset="0"/>
                <a:cs typeface="Arial" charset="0"/>
                <a:sym typeface="Wingdings" pitchFamily="2" charset="2"/>
              </a:rPr>
              <a:t> increase meat consumption  more cereals and soya for feed ( 1 kilo meat = 3 to 5 kilo cereals)</a:t>
            </a:r>
            <a:endParaRPr lang="en-GB" sz="1800" smtClean="0">
              <a:solidFill>
                <a:schemeClr val="bg2"/>
              </a:solidFill>
              <a:latin typeface="Arial" charset="0"/>
              <a:cs typeface="Arial" charset="0"/>
            </a:endParaRPr>
          </a:p>
          <a:p>
            <a:pPr eaLnBrk="1" hangingPunct="1"/>
            <a:r>
              <a:rPr lang="en-GB" sz="1800" smtClean="0">
                <a:solidFill>
                  <a:schemeClr val="bg2"/>
                </a:solidFill>
                <a:latin typeface="Arial" charset="0"/>
                <a:cs typeface="Arial" charset="0"/>
              </a:rPr>
              <a:t>Oil price? </a:t>
            </a:r>
          </a:p>
          <a:p>
            <a:pPr lvl="1" eaLnBrk="1" hangingPunct="1"/>
            <a:r>
              <a:rPr lang="en-GB" sz="1800" smtClean="0">
                <a:solidFill>
                  <a:schemeClr val="bg2"/>
                </a:solidFill>
                <a:latin typeface="Arial" charset="0"/>
                <a:cs typeface="Arial" charset="0"/>
              </a:rPr>
              <a:t>If price &gt; $ 140,00/ barrel </a:t>
            </a:r>
            <a:r>
              <a:rPr lang="en-GB" sz="1800" smtClean="0">
                <a:solidFill>
                  <a:schemeClr val="bg2"/>
                </a:solidFill>
                <a:latin typeface="Arial" charset="0"/>
                <a:cs typeface="Arial" charset="0"/>
                <a:sym typeface="Wingdings" pitchFamily="2" charset="2"/>
              </a:rPr>
              <a:t> commercial production ethanol possible</a:t>
            </a:r>
            <a:endParaRPr lang="en-GB" sz="1800" smtClean="0">
              <a:solidFill>
                <a:schemeClr val="bg2"/>
              </a:solidFill>
              <a:latin typeface="Arial" charset="0"/>
              <a:cs typeface="Arial" charset="0"/>
            </a:endParaRPr>
          </a:p>
          <a:p>
            <a:pPr eaLnBrk="1" hangingPunct="1"/>
            <a:r>
              <a:rPr lang="en-GB" sz="1800" smtClean="0">
                <a:solidFill>
                  <a:schemeClr val="bg2"/>
                </a:solidFill>
                <a:latin typeface="Arial" charset="0"/>
                <a:cs typeface="Arial" charset="0"/>
              </a:rPr>
              <a:t>Yearly increase production cereals and soya with 2% </a:t>
            </a:r>
          </a:p>
          <a:p>
            <a:pPr eaLnBrk="1" hangingPunct="1"/>
            <a:r>
              <a:rPr lang="en-GB" sz="1800" smtClean="0">
                <a:solidFill>
                  <a:schemeClr val="bg2"/>
                </a:solidFill>
                <a:latin typeface="Arial" charset="0"/>
                <a:cs typeface="Arial" charset="0"/>
              </a:rPr>
              <a:t>Cost of production in the world is increasing year over year</a:t>
            </a:r>
          </a:p>
          <a:p>
            <a:pPr eaLnBrk="1" hangingPunct="1"/>
            <a:r>
              <a:rPr lang="en-GB" sz="1800" smtClean="0">
                <a:solidFill>
                  <a:schemeClr val="bg2"/>
                </a:solidFill>
                <a:latin typeface="Arial" charset="0"/>
                <a:cs typeface="Arial" charset="0"/>
              </a:rPr>
              <a:t>Permission GMO crops in EU</a:t>
            </a:r>
            <a:r>
              <a:rPr lang="en-GB" sz="1800" smtClean="0">
                <a:solidFill>
                  <a:schemeClr val="bg2"/>
                </a:solidFill>
                <a:latin typeface="Arial" charset="0"/>
                <a:cs typeface="Arial" charset="0"/>
                <a:sym typeface="Wingdings" pitchFamily="2" charset="2"/>
              </a:rPr>
              <a:t> increasing production?</a:t>
            </a:r>
          </a:p>
          <a:p>
            <a:pPr eaLnBrk="1" hangingPunct="1">
              <a:buFontTx/>
              <a:buNone/>
            </a:pPr>
            <a:endParaRPr lang="en-GB" sz="1800" smtClean="0">
              <a:solidFill>
                <a:schemeClr val="bg2"/>
              </a:solidFill>
              <a:latin typeface="Arial" charset="0"/>
              <a:cs typeface="Arial" charset="0"/>
            </a:endParaRPr>
          </a:p>
          <a:p>
            <a:pPr eaLnBrk="1" hangingPunct="1"/>
            <a:r>
              <a:rPr lang="en-GB" sz="1800" i="1" smtClean="0">
                <a:solidFill>
                  <a:schemeClr val="bg2"/>
                </a:solidFill>
                <a:latin typeface="Arial" charset="0"/>
                <a:cs typeface="Arial" charset="0"/>
              </a:rPr>
              <a:t>Decisive factor: MOTHER NATURE!</a:t>
            </a:r>
          </a:p>
          <a:p>
            <a:pPr eaLnBrk="1" hangingPunct="1"/>
            <a:endParaRPr lang="en-GB" sz="1800" smtClean="0">
              <a:solidFill>
                <a:schemeClr val="bg2"/>
              </a:solidFill>
              <a:latin typeface="Arial" charset="0"/>
              <a:cs typeface="Arial" charset="0"/>
            </a:endParaRPr>
          </a:p>
        </p:txBody>
      </p:sp>
      <p:sp>
        <p:nvSpPr>
          <p:cNvPr id="126979" name="Tijdelijke aanduiding voor dianummer 3"/>
          <p:cNvSpPr txBox="1">
            <a:spLocks noGrp="1"/>
          </p:cNvSpPr>
          <p:nvPr/>
        </p:nvSpPr>
        <p:spPr bwMode="auto">
          <a:xfrm>
            <a:off x="8458200" y="6096000"/>
            <a:ext cx="533400" cy="457200"/>
          </a:xfrm>
          <a:prstGeom prst="rect">
            <a:avLst/>
          </a:prstGeom>
          <a:noFill/>
          <a:ln w="9525">
            <a:noFill/>
            <a:miter lim="800000"/>
            <a:headEnd/>
            <a:tailEnd/>
          </a:ln>
        </p:spPr>
        <p:txBody>
          <a:bodyPr anchor="ctr"/>
          <a:lstStyle/>
          <a:p>
            <a:pPr algn="ctr" defTabSz="914400" eaLnBrk="0" hangingPunct="0"/>
            <a:fld id="{A5C7FEE2-683A-4553-8E12-A5170EF19101}" type="slidenum">
              <a:rPr lang="en-US" sz="1400">
                <a:solidFill>
                  <a:schemeClr val="bg1"/>
                </a:solidFill>
                <a:latin typeface="Verdana" pitchFamily="34" charset="0"/>
              </a:rPr>
              <a:pPr algn="ctr" defTabSz="914400" eaLnBrk="0" hangingPunct="0"/>
              <a:t>39</a:t>
            </a:fld>
            <a:endParaRPr lang="en-US" sz="1400">
              <a:solidFill>
                <a:schemeClr val="bg1"/>
              </a:solidFill>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GB" cap="none" smtClean="0">
                <a:latin typeface="Arial" charset="0"/>
                <a:cs typeface="Arial" charset="0"/>
              </a:rPr>
              <a:t>Het Comité</a:t>
            </a:r>
          </a:p>
        </p:txBody>
      </p:sp>
      <p:sp>
        <p:nvSpPr>
          <p:cNvPr id="23554" name="Rectangle 3"/>
          <p:cNvSpPr>
            <a:spLocks noGrp="1" noChangeArrowheads="1"/>
          </p:cNvSpPr>
          <p:nvPr>
            <p:ph type="body" idx="1"/>
          </p:nvPr>
        </p:nvSpPr>
        <p:spPr/>
        <p:txBody>
          <a:bodyPr/>
          <a:lstStyle/>
          <a:p>
            <a:pPr eaLnBrk="1" hangingPunct="1"/>
            <a:r>
              <a:rPr lang="nl-NL" sz="2400" smtClean="0">
                <a:latin typeface="Arial" charset="0"/>
                <a:cs typeface="Arial" charset="0"/>
              </a:rPr>
              <a:t>HET COMITÉ IS FOUNDED IN 1872</a:t>
            </a:r>
          </a:p>
          <a:p>
            <a:pPr eaLnBrk="1" hangingPunct="1">
              <a:buFontTx/>
              <a:buNone/>
            </a:pPr>
            <a:endParaRPr lang="nl-NL" sz="2400" smtClean="0">
              <a:latin typeface="Arial" charset="0"/>
              <a:cs typeface="Arial" charset="0"/>
            </a:endParaRPr>
          </a:p>
          <a:p>
            <a:pPr eaLnBrk="1" hangingPunct="1">
              <a:buFontTx/>
              <a:buNone/>
            </a:pPr>
            <a:r>
              <a:rPr lang="en-GB" sz="2400" smtClean="0">
                <a:latin typeface="Arial" charset="0"/>
                <a:cs typeface="Arial" charset="0"/>
              </a:rPr>
              <a:t>Why?</a:t>
            </a:r>
          </a:p>
          <a:p>
            <a:pPr eaLnBrk="1" hangingPunct="1">
              <a:buFontTx/>
              <a:buNone/>
            </a:pPr>
            <a:endParaRPr lang="en-GB" sz="2400" i="1" smtClean="0">
              <a:latin typeface="Arial" charset="0"/>
              <a:cs typeface="Arial" charset="0"/>
            </a:endParaRPr>
          </a:p>
          <a:p>
            <a:pPr eaLnBrk="1" hangingPunct="1"/>
            <a:r>
              <a:rPr lang="en-GB" sz="2400" smtClean="0">
                <a:latin typeface="Arial" charset="0"/>
                <a:cs typeface="Arial" charset="0"/>
              </a:rPr>
              <a:t>Companies and People involved in Grain Trade and those related to the Grain Trade were looking for more mutual trade agreements concerning quantity and quality and desired more uniformity</a:t>
            </a:r>
            <a:endParaRPr lang="en-GB" sz="2800" smtClean="0">
              <a:latin typeface="Arial" charset="0"/>
              <a:cs typeface="Arial" charset="0"/>
            </a:endParaRPr>
          </a:p>
          <a:p>
            <a:pPr eaLnBrk="1" hangingPunct="1"/>
            <a:endParaRPr lang="en-GB" sz="2800"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el 3"/>
          <p:cNvSpPr>
            <a:spLocks noGrp="1"/>
          </p:cNvSpPr>
          <p:nvPr>
            <p:ph type="ctrTitle"/>
          </p:nvPr>
        </p:nvSpPr>
        <p:spPr/>
        <p:txBody>
          <a:bodyPr/>
          <a:lstStyle/>
          <a:p>
            <a:pPr eaLnBrk="1" hangingPunct="1"/>
            <a:r>
              <a:rPr lang="en-GB" cap="none" smtClean="0">
                <a:solidFill>
                  <a:srgbClr val="FFFFFF"/>
                </a:solidFill>
                <a:latin typeface="Arial" charset="0"/>
                <a:cs typeface="Arial" charset="0"/>
              </a:rPr>
              <a:t>Thanks for your attention!</a:t>
            </a:r>
            <a:endParaRPr lang="en-GB" cap="none" smtClean="0">
              <a:latin typeface="Arial" charset="0"/>
              <a:cs typeface="Arial" charset="0"/>
            </a:endParaRPr>
          </a:p>
        </p:txBody>
      </p:sp>
      <p:sp>
        <p:nvSpPr>
          <p:cNvPr id="128002" name="Subtitel 4"/>
          <p:cNvSpPr>
            <a:spLocks noGrp="1"/>
          </p:cNvSpPr>
          <p:nvPr>
            <p:ph type="subTitle" idx="1"/>
          </p:nvPr>
        </p:nvSpPr>
        <p:spPr/>
        <p:txBody>
          <a:bodyPr/>
          <a:lstStyle/>
          <a:p>
            <a:pPr eaLnBrk="1" hangingPunct="1"/>
            <a:r>
              <a:rPr lang="nl-NL" b="1" smtClean="0">
                <a:latin typeface="Arial" charset="0"/>
                <a:cs typeface="Arial" charset="0"/>
              </a:rPr>
              <a:t>HET COMITÉ  -  T</a:t>
            </a:r>
            <a:r>
              <a:rPr lang="nl-NL" smtClean="0">
                <a:latin typeface="Arial" charset="0"/>
                <a:cs typeface="Arial" charset="0"/>
              </a:rPr>
              <a:t> ++31 10 - 467 31 88 </a:t>
            </a:r>
            <a:r>
              <a:rPr lang="nl-NL" b="1" smtClean="0">
                <a:latin typeface="Arial" charset="0"/>
                <a:cs typeface="Arial" charset="0"/>
              </a:rPr>
              <a:t> -  E </a:t>
            </a:r>
            <a:r>
              <a:rPr lang="nl-NL" smtClean="0">
                <a:latin typeface="Arial" charset="0"/>
                <a:cs typeface="Arial" charset="0"/>
              </a:rPr>
              <a:t>cvg@graan.com</a:t>
            </a:r>
            <a:endParaRPr lang="en-GB" smtClean="0">
              <a:latin typeface="Arial" charset="0"/>
              <a:cs typeface="Arial" charset="0"/>
            </a:endParaRPr>
          </a:p>
        </p:txBody>
      </p:sp>
      <p:sp>
        <p:nvSpPr>
          <p:cNvPr id="128003" name="Subtitel 4"/>
          <p:cNvSpPr txBox="1">
            <a:spLocks/>
          </p:cNvSpPr>
          <p:nvPr/>
        </p:nvSpPr>
        <p:spPr bwMode="auto">
          <a:xfrm>
            <a:off x="314325" y="5300663"/>
            <a:ext cx="8769350" cy="609600"/>
          </a:xfrm>
          <a:prstGeom prst="rect">
            <a:avLst/>
          </a:prstGeom>
          <a:noFill/>
          <a:ln w="9525">
            <a:noFill/>
            <a:miter lim="800000"/>
            <a:headEnd/>
            <a:tailEnd/>
          </a:ln>
        </p:spPr>
        <p:txBody>
          <a:bodyPr anchor="ctr"/>
          <a:lstStyle/>
          <a:p>
            <a:pPr algn="ctr" defTabSz="914400">
              <a:spcBef>
                <a:spcPct val="20000"/>
              </a:spcBef>
            </a:pPr>
            <a:r>
              <a:rPr lang="en-GB" b="1"/>
              <a:t>With thanks to FAO, University Wageningen, Arable Product Board</a:t>
            </a:r>
            <a:endParaRPr lang="en-GB"/>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nl-NL" cap="none" smtClean="0">
                <a:latin typeface="Arial" charset="0"/>
                <a:cs typeface="Arial" charset="0"/>
              </a:rPr>
              <a:t>HET COMITÉ TODAY</a:t>
            </a:r>
            <a:endParaRPr lang="en-GB" cap="none" smtClean="0">
              <a:latin typeface="Arial" charset="0"/>
              <a:cs typeface="Arial" charset="0"/>
            </a:endParaRPr>
          </a:p>
        </p:txBody>
      </p:sp>
      <p:sp>
        <p:nvSpPr>
          <p:cNvPr id="25602" name="Rectangle 3"/>
          <p:cNvSpPr>
            <a:spLocks noGrp="1" noChangeArrowheads="1"/>
          </p:cNvSpPr>
          <p:nvPr>
            <p:ph type="body" idx="1"/>
          </p:nvPr>
        </p:nvSpPr>
        <p:spPr/>
        <p:txBody>
          <a:bodyPr/>
          <a:lstStyle/>
          <a:p>
            <a:pPr eaLnBrk="1" hangingPunct="1">
              <a:buFontTx/>
              <a:buNone/>
            </a:pPr>
            <a:r>
              <a:rPr lang="en-GB" sz="2400" smtClean="0">
                <a:latin typeface="Arial" charset="0"/>
                <a:cs typeface="Arial" charset="0"/>
              </a:rPr>
              <a:t>Today the activities of </a:t>
            </a:r>
            <a:r>
              <a:rPr lang="nl-NL" sz="2400" smtClean="0">
                <a:latin typeface="Arial" charset="0"/>
                <a:cs typeface="Arial" charset="0"/>
              </a:rPr>
              <a:t>Het Comité</a:t>
            </a:r>
            <a:r>
              <a:rPr lang="en-GB" sz="2400" smtClean="0">
                <a:latin typeface="Arial" charset="0"/>
                <a:cs typeface="Arial" charset="0"/>
              </a:rPr>
              <a:t> are:</a:t>
            </a:r>
          </a:p>
          <a:p>
            <a:pPr eaLnBrk="1" hangingPunct="1">
              <a:buFontTx/>
              <a:buNone/>
            </a:pPr>
            <a:endParaRPr lang="en-GB" sz="1800" smtClean="0">
              <a:latin typeface="Arial" charset="0"/>
              <a:cs typeface="Arial" charset="0"/>
            </a:endParaRPr>
          </a:p>
          <a:p>
            <a:pPr eaLnBrk="1" hangingPunct="1"/>
            <a:r>
              <a:rPr lang="en-GB" sz="2400" smtClean="0">
                <a:latin typeface="Arial" charset="0"/>
                <a:cs typeface="Arial" charset="0"/>
              </a:rPr>
              <a:t>Safe Guarding and Promoting the members’ interests in the broadest sense</a:t>
            </a:r>
          </a:p>
          <a:p>
            <a:pPr eaLnBrk="1" hangingPunct="1"/>
            <a:r>
              <a:rPr lang="en-GB" sz="2400" smtClean="0">
                <a:latin typeface="Arial" charset="0"/>
                <a:cs typeface="Arial" charset="0"/>
              </a:rPr>
              <a:t>Stimulating Free trade and distribution of grain, oilseeds and raw materials for animal feed</a:t>
            </a:r>
          </a:p>
          <a:p>
            <a:pPr eaLnBrk="1" hangingPunct="1"/>
            <a:r>
              <a:rPr lang="en-GB" sz="2400" smtClean="0">
                <a:latin typeface="Arial" charset="0"/>
                <a:cs typeface="Arial" charset="0"/>
              </a:rPr>
              <a:t>Supplying information and providing services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nl-NL" cap="none" smtClean="0">
                <a:latin typeface="Arial" charset="0"/>
                <a:cs typeface="Arial" charset="0"/>
              </a:rPr>
              <a:t>STRUCTURE OF HET COMITÉ</a:t>
            </a:r>
            <a:endParaRPr lang="en-GB" cap="none" smtClean="0">
              <a:latin typeface="Arial" charset="0"/>
              <a:cs typeface="Arial" charset="0"/>
            </a:endParaRPr>
          </a:p>
        </p:txBody>
      </p:sp>
      <p:graphicFrame>
        <p:nvGraphicFramePr>
          <p:cNvPr id="22" name="Diagram 21"/>
          <p:cNvGraphicFramePr/>
          <p:nvPr/>
        </p:nvGraphicFramePr>
        <p:xfrm>
          <a:off x="887502" y="1759360"/>
          <a:ext cx="7560048" cy="451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cap="none" smtClean="0">
                <a:latin typeface="Arial" charset="0"/>
                <a:cs typeface="Arial" charset="0"/>
              </a:rPr>
              <a:t>Important Topics Het Comité</a:t>
            </a:r>
          </a:p>
        </p:txBody>
      </p:sp>
      <p:sp>
        <p:nvSpPr>
          <p:cNvPr id="29698" name="Rectangle 3"/>
          <p:cNvSpPr>
            <a:spLocks noGrp="1" noChangeArrowheads="1"/>
          </p:cNvSpPr>
          <p:nvPr>
            <p:ph type="body" idx="1"/>
          </p:nvPr>
        </p:nvSpPr>
        <p:spPr/>
        <p:txBody>
          <a:bodyPr/>
          <a:lstStyle/>
          <a:p>
            <a:pPr eaLnBrk="1" hangingPunct="1"/>
            <a:r>
              <a:rPr lang="en-GB" sz="2400" smtClean="0">
                <a:latin typeface="Arial" charset="0"/>
                <a:cs typeface="Arial" charset="0"/>
              </a:rPr>
              <a:t>Food safety</a:t>
            </a:r>
          </a:p>
          <a:p>
            <a:pPr eaLnBrk="1" hangingPunct="1"/>
            <a:r>
              <a:rPr lang="en-GB" sz="2400" smtClean="0">
                <a:latin typeface="Arial" charset="0"/>
                <a:cs typeface="Arial" charset="0"/>
              </a:rPr>
              <a:t>More uniform worldwide quality systems</a:t>
            </a:r>
          </a:p>
          <a:p>
            <a:pPr eaLnBrk="1" hangingPunct="1"/>
            <a:r>
              <a:rPr lang="en-GB" sz="2400" smtClean="0">
                <a:latin typeface="Arial" charset="0"/>
                <a:cs typeface="Arial" charset="0"/>
              </a:rPr>
              <a:t>Sustainability</a:t>
            </a:r>
          </a:p>
          <a:p>
            <a:pPr eaLnBrk="1" hangingPunct="1"/>
            <a:r>
              <a:rPr lang="en-GB" sz="2400" smtClean="0">
                <a:latin typeface="Arial" charset="0"/>
                <a:cs typeface="Arial" charset="0"/>
              </a:rPr>
              <a:t>Agricultural reform EU</a:t>
            </a:r>
          </a:p>
          <a:p>
            <a:pPr eaLnBrk="1" hangingPunct="1"/>
            <a:r>
              <a:rPr lang="en-GB" sz="2400" smtClean="0">
                <a:latin typeface="Arial" charset="0"/>
                <a:cs typeface="Arial" charset="0"/>
              </a:rPr>
              <a:t>Biotechnology / GMO’s</a:t>
            </a:r>
          </a:p>
          <a:p>
            <a:pPr eaLnBrk="1" hangingPunct="1"/>
            <a:r>
              <a:rPr lang="en-GB" sz="2400" smtClean="0">
                <a:latin typeface="Arial" charset="0"/>
                <a:cs typeface="Arial" charset="0"/>
              </a:rPr>
              <a:t>Crisis management (if necessary)</a:t>
            </a:r>
          </a:p>
          <a:p>
            <a:pPr eaLnBrk="1" hangingPunct="1"/>
            <a:endParaRPr lang="en-GB" sz="2800"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cap="none" smtClean="0">
                <a:latin typeface="Arial" charset="0"/>
                <a:cs typeface="Arial" charset="0"/>
              </a:rPr>
              <a:t>Food and Feed Safety</a:t>
            </a:r>
          </a:p>
        </p:txBody>
      </p:sp>
      <p:sp>
        <p:nvSpPr>
          <p:cNvPr id="31746" name="Rectangle 3"/>
          <p:cNvSpPr>
            <a:spLocks noGrp="1" noChangeArrowheads="1"/>
          </p:cNvSpPr>
          <p:nvPr>
            <p:ph type="body" idx="1"/>
          </p:nvPr>
        </p:nvSpPr>
        <p:spPr/>
        <p:txBody>
          <a:bodyPr/>
          <a:lstStyle/>
          <a:p>
            <a:pPr eaLnBrk="1" hangingPunct="1">
              <a:buFontTx/>
              <a:buNone/>
            </a:pPr>
            <a:r>
              <a:rPr lang="en-GB" sz="2400" smtClean="0">
                <a:latin typeface="Arial" charset="0"/>
                <a:cs typeface="Arial" charset="0"/>
              </a:rPr>
              <a:t>GMP/HACCP/Hygiene Code/ GTP</a:t>
            </a:r>
          </a:p>
          <a:p>
            <a:pPr eaLnBrk="1" hangingPunct="1"/>
            <a:r>
              <a:rPr lang="en-GB" sz="2400" smtClean="0">
                <a:latin typeface="Arial" charset="0"/>
                <a:cs typeface="Arial" charset="0"/>
              </a:rPr>
              <a:t>GMP+ code</a:t>
            </a:r>
          </a:p>
          <a:p>
            <a:pPr eaLnBrk="1" hangingPunct="1">
              <a:buFontTx/>
              <a:buNone/>
            </a:pPr>
            <a:r>
              <a:rPr lang="en-GB" sz="2400" smtClean="0">
                <a:latin typeface="Arial" charset="0"/>
                <a:cs typeface="Arial" charset="0"/>
              </a:rPr>
              <a:t>	</a:t>
            </a:r>
            <a:r>
              <a:rPr lang="en-GB" sz="2400" i="1" smtClean="0">
                <a:latin typeface="Arial" charset="0"/>
                <a:cs typeface="Arial" charset="0"/>
              </a:rPr>
              <a:t>quality requirements to ensure the traceability up to the country of origin</a:t>
            </a:r>
          </a:p>
          <a:p>
            <a:pPr eaLnBrk="1" hangingPunct="1"/>
            <a:r>
              <a:rPr lang="en-GB" sz="2400" smtClean="0">
                <a:latin typeface="Arial" charset="0"/>
                <a:cs typeface="Arial" charset="0"/>
              </a:rPr>
              <a:t>The international Code of Good Trading Practice with COCERAL (GTP)</a:t>
            </a:r>
          </a:p>
          <a:p>
            <a:pPr eaLnBrk="1" hangingPunct="1"/>
            <a:r>
              <a:rPr lang="en-GB" sz="2400" smtClean="0">
                <a:latin typeface="Arial" charset="0"/>
                <a:cs typeface="Arial" charset="0"/>
              </a:rPr>
              <a:t>Hygienic Code</a:t>
            </a:r>
          </a:p>
          <a:p>
            <a:pPr eaLnBrk="1" hangingPunct="1">
              <a:buFontTx/>
              <a:buNone/>
            </a:pPr>
            <a:r>
              <a:rPr lang="en-GB" sz="2400" smtClean="0">
                <a:latin typeface="Arial" charset="0"/>
                <a:cs typeface="Arial" charset="0"/>
              </a:rPr>
              <a:t>	</a:t>
            </a:r>
            <a:r>
              <a:rPr lang="en-GB" sz="2400" i="1" smtClean="0">
                <a:latin typeface="Arial" charset="0"/>
                <a:cs typeface="Arial" charset="0"/>
              </a:rPr>
              <a:t>quality requirements for the national collection and trade</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cap="none" smtClean="0">
                <a:latin typeface="Arial" charset="0"/>
                <a:cs typeface="Arial" charset="0"/>
              </a:rPr>
              <a:t>GMP+</a:t>
            </a:r>
          </a:p>
        </p:txBody>
      </p:sp>
      <p:sp>
        <p:nvSpPr>
          <p:cNvPr id="33794" name="Rectangle 3"/>
          <p:cNvSpPr>
            <a:spLocks noGrp="1" noChangeArrowheads="1"/>
          </p:cNvSpPr>
          <p:nvPr>
            <p:ph type="body" idx="1"/>
          </p:nvPr>
        </p:nvSpPr>
        <p:spPr/>
        <p:txBody>
          <a:bodyPr/>
          <a:lstStyle/>
          <a:p>
            <a:pPr eaLnBrk="1" hangingPunct="1"/>
            <a:r>
              <a:rPr lang="en-GB" sz="2400" b="1" smtClean="0">
                <a:latin typeface="Arial" charset="0"/>
                <a:cs typeface="Arial" charset="0"/>
              </a:rPr>
              <a:t>Product Board Animal Feed (PDV)</a:t>
            </a:r>
          </a:p>
          <a:p>
            <a:pPr eaLnBrk="1" hangingPunct="1">
              <a:buFontTx/>
              <a:buNone/>
            </a:pPr>
            <a:r>
              <a:rPr lang="en-GB" sz="2400" b="1" smtClean="0">
                <a:latin typeface="Arial" charset="0"/>
                <a:cs typeface="Arial" charset="0"/>
              </a:rPr>
              <a:t>	</a:t>
            </a:r>
            <a:r>
              <a:rPr lang="en-GB" sz="2400" smtClean="0">
                <a:latin typeface="Arial" charset="0"/>
                <a:cs typeface="Arial" charset="0"/>
              </a:rPr>
              <a:t>initiator of GMP</a:t>
            </a:r>
          </a:p>
          <a:p>
            <a:pPr eaLnBrk="1" hangingPunct="1">
              <a:buFontTx/>
              <a:buNone/>
            </a:pPr>
            <a:endParaRPr lang="en-GB" sz="2400" smtClean="0">
              <a:latin typeface="Arial" charset="0"/>
              <a:cs typeface="Arial" charset="0"/>
            </a:endParaRPr>
          </a:p>
          <a:p>
            <a:pPr eaLnBrk="1" hangingPunct="1"/>
            <a:r>
              <a:rPr lang="en-GB" sz="2400" b="1" smtClean="0">
                <a:latin typeface="Arial" charset="0"/>
                <a:cs typeface="Arial" charset="0"/>
              </a:rPr>
              <a:t>Het Comité</a:t>
            </a:r>
            <a:r>
              <a:rPr lang="en-GB" sz="2400" smtClean="0">
                <a:latin typeface="Arial" charset="0"/>
                <a:cs typeface="Arial" charset="0"/>
              </a:rPr>
              <a:t> is member involved in the drafting of the GMP and initiator of the conditions for publications of prior links (string)</a:t>
            </a:r>
          </a:p>
          <a:p>
            <a:pPr eaLnBrk="1" hangingPunct="1"/>
            <a:endParaRPr lang="en-GB"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omite">
  <a:themeElements>
    <a:clrScheme name="Aangepast 3">
      <a:dk1>
        <a:srgbClr val="32558B"/>
      </a:dk1>
      <a:lt1>
        <a:srgbClr val="F5F5F5"/>
      </a:lt1>
      <a:dk2>
        <a:srgbClr val="32558B"/>
      </a:dk2>
      <a:lt2>
        <a:srgbClr val="F5F5F5"/>
      </a:lt2>
      <a:accent1>
        <a:srgbClr val="DA1C3F"/>
      </a:accent1>
      <a:accent2>
        <a:srgbClr val="32558B"/>
      </a:accent2>
      <a:accent3>
        <a:srgbClr val="3C5F95"/>
      </a:accent3>
      <a:accent4>
        <a:srgbClr val="46699F"/>
      </a:accent4>
      <a:accent5>
        <a:srgbClr val="5073A9"/>
      </a:accent5>
      <a:accent6>
        <a:srgbClr val="5A7DB3"/>
      </a:accent6>
      <a:hlink>
        <a:srgbClr val="3A528A"/>
      </a:hlink>
      <a:folHlink>
        <a:srgbClr val="3A528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769</TotalTime>
  <Words>1571</Words>
  <Application>Microsoft Office PowerPoint</Application>
  <PresentationFormat>Diavetítés a képernyőre (4:3 oldalarány)</PresentationFormat>
  <Paragraphs>338</Paragraphs>
  <Slides>40</Slides>
  <Notes>27</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40</vt:i4>
      </vt:variant>
    </vt:vector>
  </HeadingPairs>
  <TitlesOfParts>
    <vt:vector size="43" baseType="lpstr">
      <vt:lpstr>comite</vt:lpstr>
      <vt:lpstr>Grafiek</vt:lpstr>
      <vt:lpstr>Chart</vt:lpstr>
      <vt:lpstr>Trends and developments in  grain trading </vt:lpstr>
      <vt:lpstr>Who is Matthé Vermeulen?</vt:lpstr>
      <vt:lpstr>Where do I take you?</vt:lpstr>
      <vt:lpstr>Het Comité</vt:lpstr>
      <vt:lpstr>HET COMITÉ TODAY</vt:lpstr>
      <vt:lpstr>STRUCTURE OF HET COMITÉ</vt:lpstr>
      <vt:lpstr>Important Topics Het Comité</vt:lpstr>
      <vt:lpstr>Food and Feed Safety</vt:lpstr>
      <vt:lpstr>GMP+</vt:lpstr>
      <vt:lpstr>PowerPoint bemutató</vt:lpstr>
      <vt:lpstr>PowerPoint bemutató</vt:lpstr>
      <vt:lpstr>PowerPoint bemutató</vt:lpstr>
      <vt:lpstr>GTP code</vt:lpstr>
      <vt:lpstr> Reasons to choose for a quality certification </vt:lpstr>
      <vt:lpstr>Import/export Amsterdam/Rotterdam</vt:lpstr>
      <vt:lpstr>PowerPoint bemutató</vt:lpstr>
      <vt:lpstr>Agribulk: Countries of Origins import into Amsterdam/Rotterdam</vt:lpstr>
      <vt:lpstr>PowerPoint bemutató</vt:lpstr>
      <vt:lpstr>International developments cereals</vt:lpstr>
      <vt:lpstr>International developments</vt:lpstr>
      <vt:lpstr>World cereal production and consumption 2004 – 2013 (million tons)</vt:lpstr>
      <vt:lpstr>Forecast world cereal production and consumption until 2022 (OECD/FAO) (Million tons)</vt:lpstr>
      <vt:lpstr>EU Cereals consumption (275 Million t/yr)</vt:lpstr>
      <vt:lpstr>World and EU stocks of cereals  in weeks of consumption</vt:lpstr>
      <vt:lpstr>Where are the stocks of cereals?</vt:lpstr>
      <vt:lpstr>Developments in the Netherlands</vt:lpstr>
      <vt:lpstr>Hungarian Corn</vt:lpstr>
      <vt:lpstr>Hungarian Wheat</vt:lpstr>
      <vt:lpstr>World Cereals Balance (IGC)</vt:lpstr>
      <vt:lpstr>EU Cereals Balance </vt:lpstr>
      <vt:lpstr>International developments Soya</vt:lpstr>
      <vt:lpstr>World production and consumption Soya  2010 – 2014 (Million tons)</vt:lpstr>
      <vt:lpstr>Where are the stocks of Soya beans?</vt:lpstr>
      <vt:lpstr>The Brazilian logistic challenge</vt:lpstr>
      <vt:lpstr>The Brazilian Cost</vt:lpstr>
      <vt:lpstr>Transport modalities for Export</vt:lpstr>
      <vt:lpstr>The crushing future</vt:lpstr>
      <vt:lpstr>Imports proteins (a.o soya) into the EU </vt:lpstr>
      <vt:lpstr>What will cereal prices do?</vt:lpstr>
      <vt:lpstr>Thanks for your attention!</vt:lpstr>
    </vt:vector>
  </TitlesOfParts>
  <Company>BOS Reclame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Polatli Commodity Exchange</dc:title>
  <dc:creator>Marty Verhees</dc:creator>
  <cp:lastModifiedBy>Petőházi Tamás</cp:lastModifiedBy>
  <cp:revision>69</cp:revision>
  <dcterms:created xsi:type="dcterms:W3CDTF">2012-12-11T13:17:38Z</dcterms:created>
  <dcterms:modified xsi:type="dcterms:W3CDTF">2013-11-27T08:15:55Z</dcterms:modified>
</cp:coreProperties>
</file>